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62" r:id="rId1"/>
  </p:sldMasterIdLst>
  <p:sldIdLst>
    <p:sldId id="256" r:id="rId2"/>
    <p:sldId id="289" r:id="rId3"/>
    <p:sldId id="290" r:id="rId4"/>
    <p:sldId id="291" r:id="rId5"/>
    <p:sldId id="278" r:id="rId6"/>
    <p:sldId id="292" r:id="rId7"/>
    <p:sldId id="293" r:id="rId8"/>
    <p:sldId id="294" r:id="rId9"/>
    <p:sldId id="295" r:id="rId10"/>
    <p:sldId id="296" r:id="rId11"/>
    <p:sldId id="283" r:id="rId12"/>
    <p:sldId id="282" r:id="rId13"/>
    <p:sldId id="286" r:id="rId14"/>
    <p:sldId id="285" r:id="rId15"/>
    <p:sldId id="258" r:id="rId16"/>
    <p:sldId id="287" r:id="rId17"/>
    <p:sldId id="288" r:id="rId18"/>
    <p:sldId id="262" r:id="rId19"/>
    <p:sldId id="266" r:id="rId20"/>
    <p:sldId id="284" r:id="rId21"/>
    <p:sldId id="276" r:id="rId22"/>
    <p:sldId id="279" r:id="rId23"/>
    <p:sldId id="281" r:id="rId24"/>
    <p:sldId id="259" r:id="rId25"/>
    <p:sldId id="257" r:id="rId26"/>
    <p:sldId id="270" r:id="rId27"/>
    <p:sldId id="297" r:id="rId28"/>
    <p:sldId id="298" r:id="rId29"/>
    <p:sldId id="299" r:id="rId30"/>
    <p:sldId id="300" r:id="rId31"/>
    <p:sldId id="269" r:id="rId32"/>
    <p:sldId id="302" r:id="rId33"/>
    <p:sldId id="301" r:id="rId3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14" autoAdjust="0"/>
    <p:restoredTop sz="94660"/>
  </p:normalViewPr>
  <p:slideViewPr>
    <p:cSldViewPr snapToGrid="0">
      <p:cViewPr varScale="1">
        <p:scale>
          <a:sx n="106" d="100"/>
          <a:sy n="106" d="100"/>
        </p:scale>
        <p:origin x="792"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fr-FR"/>
              <a:t>Modifiez le style du titre</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66B814A1-6A73-447F-97A9-ADCEF74A067A}" type="datetimeFigureOut">
              <a:rPr lang="fr-FR" smtClean="0"/>
              <a:t>09/11/2025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CCA8DB84-CB80-43D8-8FD2-4071370C64E9}" type="slidenum">
              <a:rPr lang="fr-FR" smtClean="0"/>
              <a:t>‹N°›</a:t>
            </a:fld>
            <a:endParaRPr lang="fr-FR"/>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6599381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 panoramique avec légen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a:t>Cliquez sur l'icône pour ajouter une image</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Cliquez pour modifier les styles du texte du masque</a:t>
            </a:r>
          </a:p>
        </p:txBody>
      </p:sp>
      <p:sp>
        <p:nvSpPr>
          <p:cNvPr id="3" name="Date Placeholder 2"/>
          <p:cNvSpPr>
            <a:spLocks noGrp="1"/>
          </p:cNvSpPr>
          <p:nvPr>
            <p:ph type="dt" sz="half" idx="10"/>
          </p:nvPr>
        </p:nvSpPr>
        <p:spPr/>
        <p:txBody>
          <a:bodyPr/>
          <a:lstStyle/>
          <a:p>
            <a:fld id="{66B814A1-6A73-447F-97A9-ADCEF74A067A}" type="datetimeFigureOut">
              <a:rPr lang="fr-FR" smtClean="0"/>
              <a:t>09/11/2025</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CCA8DB84-CB80-43D8-8FD2-4071370C64E9}" type="slidenum">
              <a:rPr lang="fr-FR" smtClean="0"/>
              <a:t>‹N°›</a:t>
            </a:fld>
            <a:endParaRPr lang="fr-FR"/>
          </a:p>
        </p:txBody>
      </p:sp>
    </p:spTree>
    <p:extLst>
      <p:ext uri="{BB962C8B-B14F-4D97-AF65-F5344CB8AC3E}">
        <p14:creationId xmlns:p14="http://schemas.microsoft.com/office/powerpoint/2010/main" val="26311492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re et légende">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fr-FR"/>
              <a:t>Modifiez le style du titre</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66B814A1-6A73-447F-97A9-ADCEF74A067A}" type="datetimeFigureOut">
              <a:rPr lang="fr-FR" smtClean="0"/>
              <a:t>09/11/2025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CCA8DB84-CB80-43D8-8FD2-4071370C64E9}" type="slidenum">
              <a:rPr lang="fr-FR" smtClean="0"/>
              <a:t>‹N°›</a:t>
            </a:fld>
            <a:endParaRPr lang="fr-FR"/>
          </a:p>
        </p:txBody>
      </p:sp>
    </p:spTree>
    <p:extLst>
      <p:ext uri="{BB962C8B-B14F-4D97-AF65-F5344CB8AC3E}">
        <p14:creationId xmlns:p14="http://schemas.microsoft.com/office/powerpoint/2010/main" val="2612693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tion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fr-FR"/>
              <a:t>Modifiez le style du titre</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Cliquez pour modifier les styles du texte du masque</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66B814A1-6A73-447F-97A9-ADCEF74A067A}" type="datetimeFigureOut">
              <a:rPr lang="fr-FR" smtClean="0"/>
              <a:t>09/11/2025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CCA8DB84-CB80-43D8-8FD2-4071370C64E9}" type="slidenum">
              <a:rPr lang="fr-FR" smtClean="0"/>
              <a:t>‹N°›</a:t>
            </a:fld>
            <a:endParaRPr lang="fr-FR"/>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65206717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arte nom">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fr-FR"/>
              <a:t>Modifiez le style du titre</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66B814A1-6A73-447F-97A9-ADCEF74A067A}" type="datetimeFigureOut">
              <a:rPr lang="fr-FR" smtClean="0"/>
              <a:t>09/11/2025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CCA8DB84-CB80-43D8-8FD2-4071370C64E9}" type="slidenum">
              <a:rPr lang="fr-FR" smtClean="0"/>
              <a:t>‹N°›</a:t>
            </a:fld>
            <a:endParaRPr lang="fr-FR"/>
          </a:p>
        </p:txBody>
      </p:sp>
    </p:spTree>
    <p:extLst>
      <p:ext uri="{BB962C8B-B14F-4D97-AF65-F5344CB8AC3E}">
        <p14:creationId xmlns:p14="http://schemas.microsoft.com/office/powerpoint/2010/main" val="30796350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arte nom citation">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fr-FR"/>
              <a:t>Modifiez le style du titre</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fr-FR"/>
              <a:t>Cliquez pour modifier les styles du texte du masque</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66B814A1-6A73-447F-97A9-ADCEF74A067A}" type="datetimeFigureOut">
              <a:rPr lang="fr-FR" smtClean="0"/>
              <a:t>09/11/2025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CCA8DB84-CB80-43D8-8FD2-4071370C64E9}" type="slidenum">
              <a:rPr lang="fr-FR" smtClean="0"/>
              <a:t>‹N°›</a:t>
            </a:fld>
            <a:endParaRPr lang="fr-FR"/>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232893582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rai ou faux">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fr-FR"/>
              <a:t>Modifiez le style du titre</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fr-FR"/>
              <a:t>Cliquez pour modifier les styles du texte du masque</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66B814A1-6A73-447F-97A9-ADCEF74A067A}" type="datetimeFigureOut">
              <a:rPr lang="fr-FR" smtClean="0"/>
              <a:t>09/11/2025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CCA8DB84-CB80-43D8-8FD2-4071370C64E9}" type="slidenum">
              <a:rPr lang="fr-FR" smtClean="0"/>
              <a:t>‹N°›</a:t>
            </a:fld>
            <a:endParaRPr lang="fr-FR"/>
          </a:p>
        </p:txBody>
      </p:sp>
    </p:spTree>
    <p:extLst>
      <p:ext uri="{BB962C8B-B14F-4D97-AF65-F5344CB8AC3E}">
        <p14:creationId xmlns:p14="http://schemas.microsoft.com/office/powerpoint/2010/main" val="84856431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ncho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66B814A1-6A73-447F-97A9-ADCEF74A067A}" type="datetimeFigureOut">
              <a:rPr lang="fr-FR" smtClean="0"/>
              <a:t>09/11/2025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CCA8DB84-CB80-43D8-8FD2-4071370C64E9}" type="slidenum">
              <a:rPr lang="fr-FR" smtClean="0"/>
              <a:t>‹N°›</a:t>
            </a:fld>
            <a:endParaRPr lang="fr-FR"/>
          </a:p>
        </p:txBody>
      </p:sp>
    </p:spTree>
    <p:extLst>
      <p:ext uri="{BB962C8B-B14F-4D97-AF65-F5344CB8AC3E}">
        <p14:creationId xmlns:p14="http://schemas.microsoft.com/office/powerpoint/2010/main" val="388737460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66B814A1-6A73-447F-97A9-ADCEF74A067A}" type="datetimeFigureOut">
              <a:rPr lang="fr-FR" smtClean="0"/>
              <a:t>09/11/2025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CCA8DB84-CB80-43D8-8FD2-4071370C64E9}" type="slidenum">
              <a:rPr lang="fr-FR" smtClean="0"/>
              <a:t>‹N°›</a:t>
            </a:fld>
            <a:endParaRPr lang="fr-FR"/>
          </a:p>
        </p:txBody>
      </p:sp>
    </p:spTree>
    <p:extLst>
      <p:ext uri="{BB962C8B-B14F-4D97-AF65-F5344CB8AC3E}">
        <p14:creationId xmlns:p14="http://schemas.microsoft.com/office/powerpoint/2010/main" val="23737276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nchor="ct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66B814A1-6A73-447F-97A9-ADCEF74A067A}" type="datetimeFigureOut">
              <a:rPr lang="fr-FR" smtClean="0"/>
              <a:t>09/11/2025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CCA8DB84-CB80-43D8-8FD2-4071370C64E9}" type="slidenum">
              <a:rPr lang="fr-FR" smtClean="0"/>
              <a:t>‹N°›</a:t>
            </a:fld>
            <a:endParaRPr lang="fr-FR"/>
          </a:p>
        </p:txBody>
      </p:sp>
    </p:spTree>
    <p:extLst>
      <p:ext uri="{BB962C8B-B14F-4D97-AF65-F5344CB8AC3E}">
        <p14:creationId xmlns:p14="http://schemas.microsoft.com/office/powerpoint/2010/main" val="31712954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fr-FR"/>
              <a:t>Modifiez le style du titre</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66B814A1-6A73-447F-97A9-ADCEF74A067A}" type="datetimeFigureOut">
              <a:rPr lang="fr-FR" smtClean="0"/>
              <a:t>09/11/2025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CCA8DB84-CB80-43D8-8FD2-4071370C64E9}" type="slidenum">
              <a:rPr lang="fr-FR" smtClean="0"/>
              <a:t>‹N°›</a:t>
            </a:fld>
            <a:endParaRPr lang="fr-FR"/>
          </a:p>
        </p:txBody>
      </p:sp>
    </p:spTree>
    <p:extLst>
      <p:ext uri="{BB962C8B-B14F-4D97-AF65-F5344CB8AC3E}">
        <p14:creationId xmlns:p14="http://schemas.microsoft.com/office/powerpoint/2010/main" val="41086883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66B814A1-6A73-447F-97A9-ADCEF74A067A}" type="datetimeFigureOut">
              <a:rPr lang="fr-FR" smtClean="0"/>
              <a:t>09/11/2025</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CCA8DB84-CB80-43D8-8FD2-4071370C64E9}" type="slidenum">
              <a:rPr lang="fr-FR" smtClean="0"/>
              <a:t>‹N°›</a:t>
            </a:fld>
            <a:endParaRPr lang="fr-FR"/>
          </a:p>
        </p:txBody>
      </p:sp>
    </p:spTree>
    <p:extLst>
      <p:ext uri="{BB962C8B-B14F-4D97-AF65-F5344CB8AC3E}">
        <p14:creationId xmlns:p14="http://schemas.microsoft.com/office/powerpoint/2010/main" val="6261223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fr-FR"/>
              <a:t>Modifiez le style du titre</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66B814A1-6A73-447F-97A9-ADCEF74A067A}" type="datetimeFigureOut">
              <a:rPr lang="fr-FR" smtClean="0"/>
              <a:t>09/11/2025</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CCA8DB84-CB80-43D8-8FD2-4071370C64E9}" type="slidenum">
              <a:rPr lang="fr-FR" smtClean="0"/>
              <a:t>‹N°›</a:t>
            </a:fld>
            <a:endParaRPr lang="fr-FR"/>
          </a:p>
        </p:txBody>
      </p:sp>
    </p:spTree>
    <p:extLst>
      <p:ext uri="{BB962C8B-B14F-4D97-AF65-F5344CB8AC3E}">
        <p14:creationId xmlns:p14="http://schemas.microsoft.com/office/powerpoint/2010/main" val="12569863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66B814A1-6A73-447F-97A9-ADCEF74A067A}" type="datetimeFigureOut">
              <a:rPr lang="fr-FR" smtClean="0"/>
              <a:t>09/11/2025</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CCA8DB84-CB80-43D8-8FD2-4071370C64E9}" type="slidenum">
              <a:rPr lang="fr-FR" smtClean="0"/>
              <a:t>‹N°›</a:t>
            </a:fld>
            <a:endParaRPr lang="fr-FR"/>
          </a:p>
        </p:txBody>
      </p:sp>
    </p:spTree>
    <p:extLst>
      <p:ext uri="{BB962C8B-B14F-4D97-AF65-F5344CB8AC3E}">
        <p14:creationId xmlns:p14="http://schemas.microsoft.com/office/powerpoint/2010/main" val="2583246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6B814A1-6A73-447F-97A9-ADCEF74A067A}" type="datetimeFigureOut">
              <a:rPr lang="fr-FR" smtClean="0"/>
              <a:t>09/11/2025</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CCA8DB84-CB80-43D8-8FD2-4071370C64E9}" type="slidenum">
              <a:rPr lang="fr-FR" smtClean="0"/>
              <a:t>‹N°›</a:t>
            </a:fld>
            <a:endParaRPr lang="fr-FR"/>
          </a:p>
        </p:txBody>
      </p:sp>
    </p:spTree>
    <p:extLst>
      <p:ext uri="{BB962C8B-B14F-4D97-AF65-F5344CB8AC3E}">
        <p14:creationId xmlns:p14="http://schemas.microsoft.com/office/powerpoint/2010/main" val="40503345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fr-FR"/>
              <a:t>Modifiez le style du titre</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66B814A1-6A73-447F-97A9-ADCEF74A067A}" type="datetimeFigureOut">
              <a:rPr lang="fr-FR" smtClean="0"/>
              <a:t>09/11/2025</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CCA8DB84-CB80-43D8-8FD2-4071370C64E9}" type="slidenum">
              <a:rPr lang="fr-FR" smtClean="0"/>
              <a:t>‹N°›</a:t>
            </a:fld>
            <a:endParaRPr lang="fr-FR"/>
          </a:p>
        </p:txBody>
      </p:sp>
    </p:spTree>
    <p:extLst>
      <p:ext uri="{BB962C8B-B14F-4D97-AF65-F5344CB8AC3E}">
        <p14:creationId xmlns:p14="http://schemas.microsoft.com/office/powerpoint/2010/main" val="24318858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fr-FR"/>
              <a:t>Modifiez le style du titre</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a:t>Cliquez sur l'icône pour ajouter une image</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66B814A1-6A73-447F-97A9-ADCEF74A067A}" type="datetimeFigureOut">
              <a:rPr lang="fr-FR" smtClean="0"/>
              <a:t>09/11/2025</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CCA8DB84-CB80-43D8-8FD2-4071370C64E9}" type="slidenum">
              <a:rPr lang="fr-FR" smtClean="0"/>
              <a:t>‹N°›</a:t>
            </a:fld>
            <a:endParaRPr lang="fr-FR"/>
          </a:p>
        </p:txBody>
      </p:sp>
    </p:spTree>
    <p:extLst>
      <p:ext uri="{BB962C8B-B14F-4D97-AF65-F5344CB8AC3E}">
        <p14:creationId xmlns:p14="http://schemas.microsoft.com/office/powerpoint/2010/main" val="10881862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66B814A1-6A73-447F-97A9-ADCEF74A067A}" type="datetimeFigureOut">
              <a:rPr lang="fr-FR" smtClean="0"/>
              <a:t>09/11/2025</a:t>
            </a:fld>
            <a:endParaRPr lang="fr-FR"/>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fr-FR"/>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CCA8DB84-CB80-43D8-8FD2-4071370C64E9}" type="slidenum">
              <a:rPr lang="fr-FR" smtClean="0"/>
              <a:t>‹N°›</a:t>
            </a:fld>
            <a:endParaRPr lang="fr-FR"/>
          </a:p>
        </p:txBody>
      </p:sp>
    </p:spTree>
    <p:extLst>
      <p:ext uri="{BB962C8B-B14F-4D97-AF65-F5344CB8AC3E}">
        <p14:creationId xmlns:p14="http://schemas.microsoft.com/office/powerpoint/2010/main" val="887568748"/>
      </p:ext>
    </p:extLst>
  </p:cSld>
  <p:clrMap bg1="dk1" tx1="lt1" bg2="dk2" tx2="lt2" accent1="accent1" accent2="accent2" accent3="accent3" accent4="accent4" accent5="accent5" accent6="accent6" hlink="hlink" folHlink="folHlink"/>
  <p:sldLayoutIdLst>
    <p:sldLayoutId id="2147483863" r:id="rId1"/>
    <p:sldLayoutId id="2147483864" r:id="rId2"/>
    <p:sldLayoutId id="2147483865" r:id="rId3"/>
    <p:sldLayoutId id="2147483866" r:id="rId4"/>
    <p:sldLayoutId id="2147483867" r:id="rId5"/>
    <p:sldLayoutId id="2147483868" r:id="rId6"/>
    <p:sldLayoutId id="2147483869" r:id="rId7"/>
    <p:sldLayoutId id="2147483870" r:id="rId8"/>
    <p:sldLayoutId id="2147483871" r:id="rId9"/>
    <p:sldLayoutId id="2147483872" r:id="rId10"/>
    <p:sldLayoutId id="2147483873" r:id="rId11"/>
    <p:sldLayoutId id="2147483874" r:id="rId12"/>
    <p:sldLayoutId id="2147483875" r:id="rId13"/>
    <p:sldLayoutId id="2147483876" r:id="rId14"/>
    <p:sldLayoutId id="2147483877" r:id="rId15"/>
    <p:sldLayoutId id="2147483878" r:id="rId16"/>
    <p:sldLayoutId id="2147483879"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hyperlink" Target="PPT%20r&#233;union%20parents%203&#176;.pptx" TargetMode="Externa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image" Target="../media/image21.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52CE958-AD39-7046-C0C7-930D40D0E930}"/>
              </a:ext>
            </a:extLst>
          </p:cNvPr>
          <p:cNvSpPr>
            <a:spLocks noGrp="1"/>
          </p:cNvSpPr>
          <p:nvPr>
            <p:ph type="ctrTitle"/>
          </p:nvPr>
        </p:nvSpPr>
        <p:spPr>
          <a:xfrm>
            <a:off x="1524000" y="1440873"/>
            <a:ext cx="9144000" cy="2069090"/>
          </a:xfrm>
        </p:spPr>
        <p:txBody>
          <a:bodyPr>
            <a:normAutofit/>
          </a:bodyPr>
          <a:lstStyle/>
          <a:p>
            <a:pPr algn="ctr"/>
            <a:r>
              <a:rPr lang="fr-FR" sz="4400" b="1" dirty="0">
                <a:latin typeface="Arial" panose="020B0604020202020204" pitchFamily="34" charset="0"/>
                <a:cs typeface="Arial" panose="020B0604020202020204" pitchFamily="34" charset="0"/>
              </a:rPr>
              <a:t>Réunion de présentation de l’orientation en 3°</a:t>
            </a:r>
          </a:p>
        </p:txBody>
      </p:sp>
      <p:sp>
        <p:nvSpPr>
          <p:cNvPr id="3" name="Sous-titre 2">
            <a:extLst>
              <a:ext uri="{FF2B5EF4-FFF2-40B4-BE49-F238E27FC236}">
                <a16:creationId xmlns:a16="http://schemas.microsoft.com/office/drawing/2014/main" id="{3293BFD7-F9C6-3271-A8E0-D0BFB935D933}"/>
              </a:ext>
            </a:extLst>
          </p:cNvPr>
          <p:cNvSpPr>
            <a:spLocks noGrp="1"/>
          </p:cNvSpPr>
          <p:nvPr>
            <p:ph type="subTitle" idx="1"/>
          </p:nvPr>
        </p:nvSpPr>
        <p:spPr>
          <a:xfrm>
            <a:off x="1981200" y="4052166"/>
            <a:ext cx="9144000" cy="575252"/>
          </a:xfrm>
        </p:spPr>
        <p:txBody>
          <a:bodyPr>
            <a:noAutofit/>
          </a:bodyPr>
          <a:lstStyle/>
          <a:p>
            <a:r>
              <a:rPr lang="fr-FR" sz="3200" b="1" dirty="0">
                <a:solidFill>
                  <a:schemeClr val="tx1"/>
                </a:solidFill>
                <a:latin typeface="Arial" panose="020B0604020202020204" pitchFamily="34" charset="0"/>
                <a:cs typeface="Arial" panose="020B0604020202020204" pitchFamily="34" charset="0"/>
              </a:rPr>
              <a:t>Lundi 10 novembre et jeudi 13 novembre 2025</a:t>
            </a:r>
          </a:p>
        </p:txBody>
      </p:sp>
    </p:spTree>
    <p:extLst>
      <p:ext uri="{BB962C8B-B14F-4D97-AF65-F5344CB8AC3E}">
        <p14:creationId xmlns:p14="http://schemas.microsoft.com/office/powerpoint/2010/main" val="1312798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a:extLst>
              <a:ext uri="{FF2B5EF4-FFF2-40B4-BE49-F238E27FC236}">
                <a16:creationId xmlns:a16="http://schemas.microsoft.com/office/drawing/2014/main" id="{620D5262-F6A2-7C05-2E07-22347CFDF59F}"/>
              </a:ext>
            </a:extLst>
          </p:cNvPr>
          <p:cNvSpPr txBox="1"/>
          <p:nvPr/>
        </p:nvSpPr>
        <p:spPr>
          <a:xfrm>
            <a:off x="498763" y="376443"/>
            <a:ext cx="11194473" cy="584775"/>
          </a:xfrm>
          <a:prstGeom prst="rect">
            <a:avLst/>
          </a:prstGeom>
          <a:noFill/>
        </p:spPr>
        <p:txBody>
          <a:bodyPr wrap="square">
            <a:spAutoFit/>
          </a:bodyPr>
          <a:lstStyle/>
          <a:p>
            <a:pPr algn="ctr"/>
            <a:r>
              <a:rPr lang="fr-FR" sz="3200" b="1" dirty="0">
                <a:solidFill>
                  <a:schemeClr val="bg1"/>
                </a:solidFill>
                <a:latin typeface="Arial" panose="020B0604020202020204" pitchFamily="34" charset="0"/>
                <a:cs typeface="Arial" panose="020B0604020202020204" pitchFamily="34" charset="0"/>
              </a:rPr>
              <a:t>DIFFÉRENTES SITUATIONS SONT ALORS POSSIBLES</a:t>
            </a:r>
          </a:p>
        </p:txBody>
      </p:sp>
      <p:sp>
        <p:nvSpPr>
          <p:cNvPr id="4" name="ZoneTexte 3">
            <a:extLst>
              <a:ext uri="{FF2B5EF4-FFF2-40B4-BE49-F238E27FC236}">
                <a16:creationId xmlns:a16="http://schemas.microsoft.com/office/drawing/2014/main" id="{85B9F570-5B12-FFA7-02A9-B021C99FE880}"/>
              </a:ext>
            </a:extLst>
          </p:cNvPr>
          <p:cNvSpPr txBox="1"/>
          <p:nvPr/>
        </p:nvSpPr>
        <p:spPr>
          <a:xfrm>
            <a:off x="0" y="1415511"/>
            <a:ext cx="11540835" cy="1261884"/>
          </a:xfrm>
          <a:prstGeom prst="rect">
            <a:avLst/>
          </a:prstGeom>
          <a:noFill/>
        </p:spPr>
        <p:txBody>
          <a:bodyPr wrap="square">
            <a:spAutoFit/>
          </a:bodyPr>
          <a:lstStyle/>
          <a:p>
            <a:pPr marL="800100" lvl="1" indent="-342900" algn="just">
              <a:buFont typeface="Arial" panose="020B0604020202020204" pitchFamily="34" charset="0"/>
              <a:buChar char="•"/>
            </a:pPr>
            <a:r>
              <a:rPr lang="fr-FR" sz="2400" b="1" dirty="0" err="1">
                <a:solidFill>
                  <a:schemeClr val="bg1"/>
                </a:solidFill>
                <a:latin typeface="Arial" panose="020B0604020202020204" pitchFamily="34" charset="0"/>
                <a:cs typeface="Arial" panose="020B0604020202020204" pitchFamily="34" charset="0"/>
              </a:rPr>
              <a:t>Elèves</a:t>
            </a:r>
            <a:r>
              <a:rPr lang="fr-FR" sz="2400" b="1" dirty="0">
                <a:solidFill>
                  <a:schemeClr val="bg1"/>
                </a:solidFill>
                <a:latin typeface="Arial" panose="020B0604020202020204" pitchFamily="34" charset="0"/>
                <a:cs typeface="Arial" panose="020B0604020202020204" pitchFamily="34" charset="0"/>
              </a:rPr>
              <a:t> affectés</a:t>
            </a:r>
            <a:r>
              <a:rPr lang="fr-FR" sz="2400" dirty="0">
                <a:solidFill>
                  <a:schemeClr val="bg1"/>
                </a:solidFill>
                <a:latin typeface="Arial" panose="020B0604020202020204" pitchFamily="34" charset="0"/>
                <a:cs typeface="Arial" panose="020B0604020202020204" pitchFamily="34" charset="0"/>
              </a:rPr>
              <a:t> en 2GT ou 2</a:t>
            </a:r>
            <a:r>
              <a:rPr lang="fr-FR" sz="2400" baseline="30000" dirty="0">
                <a:solidFill>
                  <a:schemeClr val="bg1"/>
                </a:solidFill>
                <a:latin typeface="Arial" panose="020B0604020202020204" pitchFamily="34" charset="0"/>
                <a:cs typeface="Arial" panose="020B0604020202020204" pitchFamily="34" charset="0"/>
              </a:rPr>
              <a:t>nde</a:t>
            </a:r>
            <a:r>
              <a:rPr lang="fr-FR" sz="2400" dirty="0">
                <a:solidFill>
                  <a:schemeClr val="bg1"/>
                </a:solidFill>
                <a:latin typeface="Arial" panose="020B0604020202020204" pitchFamily="34" charset="0"/>
                <a:cs typeface="Arial" panose="020B0604020202020204" pitchFamily="34" charset="0"/>
              </a:rPr>
              <a:t> professionnelle : inscription = procédure terminée.</a:t>
            </a:r>
          </a:p>
          <a:p>
            <a:pPr algn="just"/>
            <a:endParaRPr lang="fr-FR" sz="2800" b="1" dirty="0">
              <a:solidFill>
                <a:schemeClr val="bg1"/>
              </a:solidFill>
              <a:latin typeface="Arial" panose="020B0604020202020204" pitchFamily="34" charset="0"/>
              <a:cs typeface="Arial" panose="020B0604020202020204" pitchFamily="34" charset="0"/>
            </a:endParaRPr>
          </a:p>
        </p:txBody>
      </p:sp>
      <p:sp>
        <p:nvSpPr>
          <p:cNvPr id="5" name="ZoneTexte 4">
            <a:extLst>
              <a:ext uri="{FF2B5EF4-FFF2-40B4-BE49-F238E27FC236}">
                <a16:creationId xmlns:a16="http://schemas.microsoft.com/office/drawing/2014/main" id="{B1C60D5E-0E45-0179-5772-7A21CC57B7C1}"/>
              </a:ext>
            </a:extLst>
          </p:cNvPr>
          <p:cNvSpPr txBox="1"/>
          <p:nvPr/>
        </p:nvSpPr>
        <p:spPr>
          <a:xfrm>
            <a:off x="325581" y="2677395"/>
            <a:ext cx="11540835" cy="3416320"/>
          </a:xfrm>
          <a:prstGeom prst="rect">
            <a:avLst/>
          </a:prstGeom>
          <a:noFill/>
        </p:spPr>
        <p:txBody>
          <a:bodyPr wrap="square">
            <a:spAutoFit/>
          </a:bodyPr>
          <a:lstStyle/>
          <a:p>
            <a:pPr marL="457200" indent="-457200" algn="just">
              <a:buFont typeface="Arial" panose="020B0604020202020204" pitchFamily="34" charset="0"/>
              <a:buChar char="•"/>
            </a:pPr>
            <a:r>
              <a:rPr lang="fr-FR" sz="2400" b="1" dirty="0" err="1">
                <a:solidFill>
                  <a:schemeClr val="bg1"/>
                </a:solidFill>
                <a:latin typeface="Arial" panose="020B0604020202020204" pitchFamily="34" charset="0"/>
                <a:cs typeface="Arial" panose="020B0604020202020204" pitchFamily="34" charset="0"/>
              </a:rPr>
              <a:t>Elèves</a:t>
            </a:r>
            <a:r>
              <a:rPr lang="fr-FR" sz="2400" b="1" dirty="0">
                <a:solidFill>
                  <a:schemeClr val="bg1"/>
                </a:solidFill>
                <a:latin typeface="Arial" panose="020B0604020202020204" pitchFamily="34" charset="0"/>
                <a:cs typeface="Arial" panose="020B0604020202020204" pitchFamily="34" charset="0"/>
              </a:rPr>
              <a:t> non affectés en 2</a:t>
            </a:r>
            <a:r>
              <a:rPr lang="fr-FR" sz="2400" b="1" baseline="30000" dirty="0">
                <a:solidFill>
                  <a:schemeClr val="bg1"/>
                </a:solidFill>
                <a:latin typeface="Arial" panose="020B0604020202020204" pitchFamily="34" charset="0"/>
                <a:cs typeface="Arial" panose="020B0604020202020204" pitchFamily="34" charset="0"/>
              </a:rPr>
              <a:t>nde</a:t>
            </a:r>
            <a:r>
              <a:rPr lang="fr-FR" sz="2400" b="1" dirty="0">
                <a:solidFill>
                  <a:schemeClr val="bg1"/>
                </a:solidFill>
                <a:latin typeface="Arial" panose="020B0604020202020204" pitchFamily="34" charset="0"/>
                <a:cs typeface="Arial" panose="020B0604020202020204" pitchFamily="34" charset="0"/>
              </a:rPr>
              <a:t> professionnelle </a:t>
            </a:r>
            <a:r>
              <a:rPr lang="fr-FR" sz="2400" dirty="0">
                <a:solidFill>
                  <a:schemeClr val="bg1"/>
                </a:solidFill>
                <a:latin typeface="Arial" panose="020B0604020202020204" pitchFamily="34" charset="0"/>
                <a:cs typeface="Arial" panose="020B0604020202020204" pitchFamily="34" charset="0"/>
              </a:rPr>
              <a:t>: attendre la liste des places vacantes pour procéder à une nouvelle saisie de vœux. Inscriptions en lycée professionnel dès l’affectation obtenue.</a:t>
            </a:r>
          </a:p>
          <a:p>
            <a:pPr marL="457200" indent="-457200" algn="just">
              <a:buFont typeface="Arial" panose="020B0604020202020204" pitchFamily="34" charset="0"/>
              <a:buChar char="•"/>
            </a:pPr>
            <a:endParaRPr lang="fr-FR" sz="2400" dirty="0">
              <a:solidFill>
                <a:schemeClr val="bg1"/>
              </a:solidFill>
              <a:latin typeface="Arial" panose="020B0604020202020204" pitchFamily="34" charset="0"/>
              <a:cs typeface="Arial" panose="020B0604020202020204" pitchFamily="34" charset="0"/>
            </a:endParaRPr>
          </a:p>
          <a:p>
            <a:pPr marL="457200" indent="-457200" algn="just">
              <a:buFont typeface="Arial" panose="020B0604020202020204" pitchFamily="34" charset="0"/>
              <a:buChar char="•"/>
            </a:pPr>
            <a:r>
              <a:rPr lang="fr-FR" sz="2400" b="1" dirty="0">
                <a:solidFill>
                  <a:schemeClr val="bg1"/>
                </a:solidFill>
                <a:latin typeface="Arial" panose="020B0604020202020204" pitchFamily="34" charset="0"/>
                <a:cs typeface="Arial" panose="020B0604020202020204" pitchFamily="34" charset="0"/>
              </a:rPr>
              <a:t>Si aucune affectation n’est obtenue en juillet</a:t>
            </a:r>
            <a:r>
              <a:rPr lang="fr-FR" sz="2400" dirty="0">
                <a:solidFill>
                  <a:schemeClr val="bg1"/>
                </a:solidFill>
                <a:latin typeface="Arial" panose="020B0604020202020204" pitchFamily="34" charset="0"/>
                <a:cs typeface="Arial" panose="020B0604020202020204" pitchFamily="34" charset="0"/>
              </a:rPr>
              <a:t>, poursuite de la procédure fin août jusqu’au 10 septembre (environ) et même au-delà. Si aucun vœu n’aboutit, l’élève refera une 3° ou sera mis en lien avec la </a:t>
            </a:r>
            <a:r>
              <a:rPr lang="fr-FR" sz="2400" dirty="0" err="1">
                <a:solidFill>
                  <a:schemeClr val="bg1"/>
                </a:solidFill>
                <a:latin typeface="Arial" panose="020B0604020202020204" pitchFamily="34" charset="0"/>
                <a:cs typeface="Arial" panose="020B0604020202020204" pitchFamily="34" charset="0"/>
              </a:rPr>
              <a:t>MLDS</a:t>
            </a:r>
            <a:r>
              <a:rPr lang="fr-FR" sz="2400" dirty="0">
                <a:solidFill>
                  <a:schemeClr val="bg1"/>
                </a:solidFill>
                <a:latin typeface="Arial" panose="020B0604020202020204" pitchFamily="34" charset="0"/>
                <a:cs typeface="Arial" panose="020B0604020202020204" pitchFamily="34" charset="0"/>
              </a:rPr>
              <a:t> (à partir de 16 ans).</a:t>
            </a:r>
          </a:p>
          <a:p>
            <a:pPr algn="just"/>
            <a:endParaRPr lang="fr-FR" sz="2400" dirty="0">
              <a:solidFill>
                <a:schemeClr val="bg1"/>
              </a:solidFill>
              <a:latin typeface="Arial" panose="020B0604020202020204" pitchFamily="34" charset="0"/>
              <a:cs typeface="Arial" panose="020B0604020202020204" pitchFamily="34" charset="0"/>
            </a:endParaRPr>
          </a:p>
          <a:p>
            <a:pPr algn="just"/>
            <a:endParaRPr lang="fr-FR" sz="24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467937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49522A7-BE3B-7C79-C419-9077F327515A}"/>
              </a:ext>
            </a:extLst>
          </p:cNvPr>
          <p:cNvSpPr>
            <a:spLocks noGrp="1"/>
          </p:cNvSpPr>
          <p:nvPr>
            <p:ph type="title"/>
          </p:nvPr>
        </p:nvSpPr>
        <p:spPr>
          <a:xfrm>
            <a:off x="253497" y="365125"/>
            <a:ext cx="11100303" cy="1325563"/>
          </a:xfrm>
        </p:spPr>
        <p:txBody>
          <a:bodyPr>
            <a:normAutofit fontScale="90000"/>
          </a:bodyPr>
          <a:lstStyle/>
          <a:p>
            <a:r>
              <a:rPr lang="fr-FR" sz="2800" b="1" dirty="0">
                <a:latin typeface="Arial" panose="020B0604020202020204" pitchFamily="34" charset="0"/>
                <a:cs typeface="Arial" panose="020B0604020202020204" pitchFamily="34" charset="0"/>
              </a:rPr>
              <a:t>Fiche</a:t>
            </a:r>
            <a:br>
              <a:rPr lang="fr-FR" sz="2800" b="1" dirty="0">
                <a:latin typeface="Arial" panose="020B0604020202020204" pitchFamily="34" charset="0"/>
                <a:cs typeface="Arial" panose="020B0604020202020204" pitchFamily="34" charset="0"/>
              </a:rPr>
            </a:br>
            <a:r>
              <a:rPr lang="fr-FR" sz="2800" b="1" dirty="0">
                <a:latin typeface="Arial" panose="020B0604020202020204" pitchFamily="34" charset="0"/>
                <a:cs typeface="Arial" panose="020B0604020202020204" pitchFamily="34" charset="0"/>
              </a:rPr>
              <a:t>préparatoire</a:t>
            </a:r>
            <a:br>
              <a:rPr lang="fr-FR" sz="2800" b="1" dirty="0">
                <a:latin typeface="Arial" panose="020B0604020202020204" pitchFamily="34" charset="0"/>
                <a:cs typeface="Arial" panose="020B0604020202020204" pitchFamily="34" charset="0"/>
              </a:rPr>
            </a:br>
            <a:r>
              <a:rPr lang="fr-FR" sz="2800" b="1" dirty="0">
                <a:latin typeface="Arial" panose="020B0604020202020204" pitchFamily="34" charset="0"/>
                <a:cs typeface="Arial" panose="020B0604020202020204" pitchFamily="34" charset="0"/>
              </a:rPr>
              <a:t>à la saisie</a:t>
            </a:r>
          </a:p>
        </p:txBody>
      </p:sp>
      <p:pic>
        <p:nvPicPr>
          <p:cNvPr id="5" name="Image 4">
            <a:extLst>
              <a:ext uri="{FF2B5EF4-FFF2-40B4-BE49-F238E27FC236}">
                <a16:creationId xmlns:a16="http://schemas.microsoft.com/office/drawing/2014/main" id="{E9D5F064-0E2F-2585-C2D0-B67B54E79757}"/>
              </a:ext>
            </a:extLst>
          </p:cNvPr>
          <p:cNvPicPr>
            <a:picLocks noChangeAspect="1"/>
          </p:cNvPicPr>
          <p:nvPr/>
        </p:nvPicPr>
        <p:blipFill>
          <a:blip r:embed="rId2"/>
          <a:srcRect l="2118" t="503"/>
          <a:stretch>
            <a:fillRect/>
          </a:stretch>
        </p:blipFill>
        <p:spPr>
          <a:xfrm>
            <a:off x="3130592" y="172016"/>
            <a:ext cx="9061408" cy="6436602"/>
          </a:xfrm>
          <a:prstGeom prst="rect">
            <a:avLst/>
          </a:prstGeom>
        </p:spPr>
      </p:pic>
    </p:spTree>
    <p:extLst>
      <p:ext uri="{BB962C8B-B14F-4D97-AF65-F5344CB8AC3E}">
        <p14:creationId xmlns:p14="http://schemas.microsoft.com/office/powerpoint/2010/main" val="35791665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Espace réservé du contenu 4">
            <a:extLst>
              <a:ext uri="{FF2B5EF4-FFF2-40B4-BE49-F238E27FC236}">
                <a16:creationId xmlns:a16="http://schemas.microsoft.com/office/drawing/2014/main" id="{0305FC2A-7957-7E5D-9D9B-2D34C7C60480}"/>
              </a:ext>
            </a:extLst>
          </p:cNvPr>
          <p:cNvPicPr>
            <a:picLocks noGrp="1" noChangeAspect="1"/>
          </p:cNvPicPr>
          <p:nvPr>
            <p:ph idx="1"/>
          </p:nvPr>
        </p:nvPicPr>
        <p:blipFill>
          <a:blip r:embed="rId2"/>
          <a:stretch>
            <a:fillRect/>
          </a:stretch>
        </p:blipFill>
        <p:spPr>
          <a:xfrm>
            <a:off x="1444782" y="69089"/>
            <a:ext cx="9578593" cy="6719822"/>
          </a:xfrm>
          <a:prstGeom prst="rect">
            <a:avLst/>
          </a:prstGeom>
        </p:spPr>
      </p:pic>
    </p:spTree>
    <p:extLst>
      <p:ext uri="{BB962C8B-B14F-4D97-AF65-F5344CB8AC3E}">
        <p14:creationId xmlns:p14="http://schemas.microsoft.com/office/powerpoint/2010/main" val="25212510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oogle Shape;204;g6d06f7f975_0_5" descr="C:\Users\rcalmant\Documents\Carriat\Année scolaire 2019-2020\Liaison college-lycée-supérieur\liaison college lycee\présentation collèges\archives\2019_qjplb_voiepro_scolarite-1.png">
            <a:extLst>
              <a:ext uri="{FF2B5EF4-FFF2-40B4-BE49-F238E27FC236}">
                <a16:creationId xmlns:a16="http://schemas.microsoft.com/office/drawing/2014/main" id="{DFB9AE8C-2BA1-4C08-8B0F-08CD2B58A950}"/>
              </a:ext>
            </a:extLst>
          </p:cNvPr>
          <p:cNvPicPr preferRelativeResize="0">
            <a:picLocks noGrp="1"/>
          </p:cNvPicPr>
          <p:nvPr>
            <p:ph idx="1"/>
          </p:nvPr>
        </p:nvPicPr>
        <p:blipFill rotWithShape="1">
          <a:blip r:embed="rId2">
            <a:alphaModFix/>
          </a:blip>
          <a:srcRect/>
          <a:stretch/>
        </p:blipFill>
        <p:spPr>
          <a:xfrm>
            <a:off x="2166900" y="347882"/>
            <a:ext cx="7858200" cy="6445200"/>
          </a:xfrm>
          <a:prstGeom prst="rect">
            <a:avLst/>
          </a:prstGeom>
          <a:noFill/>
          <a:ln>
            <a:noFill/>
          </a:ln>
        </p:spPr>
      </p:pic>
    </p:spTree>
    <p:extLst>
      <p:ext uri="{BB962C8B-B14F-4D97-AF65-F5344CB8AC3E}">
        <p14:creationId xmlns:p14="http://schemas.microsoft.com/office/powerpoint/2010/main" val="5905887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Google Shape;484;p4">
            <a:extLst>
              <a:ext uri="{FF2B5EF4-FFF2-40B4-BE49-F238E27FC236}">
                <a16:creationId xmlns:a16="http://schemas.microsoft.com/office/drawing/2014/main" id="{2A5B504B-CBA1-4F8D-8EF1-FEE8F73A703B}"/>
              </a:ext>
            </a:extLst>
          </p:cNvPr>
          <p:cNvSpPr/>
          <p:nvPr/>
        </p:nvSpPr>
        <p:spPr>
          <a:xfrm>
            <a:off x="2221429" y="337622"/>
            <a:ext cx="8821709" cy="438551"/>
          </a:xfrm>
          <a:prstGeom prst="rect">
            <a:avLst/>
          </a:prstGeom>
          <a:solidFill>
            <a:srgbClr val="ED7D31"/>
          </a:solidFill>
          <a:ln w="12700" cap="flat" cmpd="sng">
            <a:solidFill>
              <a:srgbClr val="AE5A21"/>
            </a:solidFill>
            <a:prstDash val="solid"/>
            <a:miter lim="8000"/>
            <a:headEnd type="none" w="sm" len="sm"/>
            <a:tailEnd type="none" w="sm" len="sm"/>
          </a:ln>
        </p:spPr>
        <p:txBody>
          <a:bodyPr spcFirstLastPara="1" wrap="square" lIns="68575" tIns="34275" rIns="68575" bIns="34275" anchor="t" anchorCtr="1">
            <a:spAutoFit/>
          </a:bodyPr>
          <a:lstStyle/>
          <a:p>
            <a:pPr marL="0" marR="0" lvl="0" indent="0" algn="ctr" rtl="0">
              <a:lnSpc>
                <a:spcPct val="100000"/>
              </a:lnSpc>
              <a:spcBef>
                <a:spcPts val="0"/>
              </a:spcBef>
              <a:spcAft>
                <a:spcPts val="0"/>
              </a:spcAft>
              <a:buNone/>
            </a:pPr>
            <a:r>
              <a:rPr lang="fr-FR" sz="2400" b="1" i="0" u="none" strike="noStrike" cap="small" dirty="0">
                <a:solidFill>
                  <a:srgbClr val="FFFFFF"/>
                </a:solidFill>
                <a:latin typeface="Arial" panose="020B0604020202020204" pitchFamily="34" charset="0"/>
                <a:ea typeface="Calibri"/>
                <a:cs typeface="Arial" panose="020B0604020202020204" pitchFamily="34" charset="0"/>
                <a:sym typeface="Calibri"/>
              </a:rPr>
              <a:t>Seconde générale et technologique</a:t>
            </a:r>
            <a:endParaRPr sz="2400" b="1" i="1" u="none" strike="noStrike" cap="small" dirty="0">
              <a:solidFill>
                <a:srgbClr val="000000"/>
              </a:solidFill>
              <a:latin typeface="Arial" panose="020B0604020202020204" pitchFamily="34" charset="0"/>
              <a:ea typeface="Arial"/>
              <a:cs typeface="Arial" panose="020B0604020202020204" pitchFamily="34" charset="0"/>
              <a:sym typeface="Arial"/>
            </a:endParaRPr>
          </a:p>
        </p:txBody>
      </p:sp>
      <p:grpSp>
        <p:nvGrpSpPr>
          <p:cNvPr id="7" name="Google Shape;485;p4">
            <a:extLst>
              <a:ext uri="{FF2B5EF4-FFF2-40B4-BE49-F238E27FC236}">
                <a16:creationId xmlns:a16="http://schemas.microsoft.com/office/drawing/2014/main" id="{0DBC9F6E-8606-4F41-9885-4F3B39EF25DA}"/>
              </a:ext>
            </a:extLst>
          </p:cNvPr>
          <p:cNvGrpSpPr/>
          <p:nvPr/>
        </p:nvGrpSpPr>
        <p:grpSpPr>
          <a:xfrm>
            <a:off x="1581209" y="1069533"/>
            <a:ext cx="3753712" cy="5663776"/>
            <a:chOff x="1663552" y="949805"/>
            <a:chExt cx="3649834" cy="5992261"/>
          </a:xfrm>
        </p:grpSpPr>
        <p:sp>
          <p:nvSpPr>
            <p:cNvPr id="8" name="Google Shape;486;p4">
              <a:extLst>
                <a:ext uri="{FF2B5EF4-FFF2-40B4-BE49-F238E27FC236}">
                  <a16:creationId xmlns:a16="http://schemas.microsoft.com/office/drawing/2014/main" id="{AD83CAF2-9CE7-49C4-A147-64D50D826483}"/>
                </a:ext>
              </a:extLst>
            </p:cNvPr>
            <p:cNvSpPr/>
            <p:nvPr/>
          </p:nvSpPr>
          <p:spPr>
            <a:xfrm>
              <a:off x="1678496" y="2404658"/>
              <a:ext cx="3489322" cy="4537408"/>
            </a:xfrm>
            <a:custGeom>
              <a:avLst/>
              <a:gdLst/>
              <a:ahLst/>
              <a:cxnLst/>
              <a:rect l="l" t="t" r="r" b="b"/>
              <a:pathLst>
                <a:path w="1" h="1" extrusionOk="0">
                  <a:moveTo>
                    <a:pt x="0" y="0"/>
                  </a:moveTo>
                  <a:lnTo>
                    <a:pt x="1" y="0"/>
                  </a:lnTo>
                  <a:lnTo>
                    <a:pt x="1" y="1"/>
                  </a:lnTo>
                  <a:lnTo>
                    <a:pt x="0" y="1"/>
                  </a:lnTo>
                  <a:close/>
                </a:path>
              </a:pathLst>
            </a:custGeom>
            <a:gradFill>
              <a:gsLst>
                <a:gs pos="0">
                  <a:srgbClr val="81B861"/>
                </a:gs>
                <a:gs pos="100000">
                  <a:srgbClr val="6FB242"/>
                </a:gs>
              </a:gsLst>
              <a:lin ang="5400000" scaled="0"/>
            </a:gradFill>
            <a:ln>
              <a:noFill/>
            </a:ln>
            <a:effectLst>
              <a:outerShdw dist="19046" dir="5400000" algn="tl">
                <a:srgbClr val="000000">
                  <a:alpha val="62745"/>
                </a:srgbClr>
              </a:outerShdw>
            </a:effectLst>
          </p:spPr>
          <p:txBody>
            <a:bodyPr spcFirstLastPara="1" wrap="square" lIns="68575" tIns="34275" rIns="68575" bIns="34275" anchor="ctr" anchorCtr="1">
              <a:noAutofit/>
            </a:bodyPr>
            <a:lstStyle/>
            <a:p>
              <a:pPr marL="0" marR="0" lvl="0" indent="0" algn="ctr" rtl="0">
                <a:lnSpc>
                  <a:spcPct val="93000"/>
                </a:lnSpc>
                <a:spcBef>
                  <a:spcPts val="0"/>
                </a:spcBef>
                <a:spcAft>
                  <a:spcPts val="0"/>
                </a:spcAft>
                <a:buNone/>
              </a:pPr>
              <a:endParaRPr sz="1350" b="0" i="0" u="none" strike="noStrike" cap="none" dirty="0">
                <a:solidFill>
                  <a:srgbClr val="000000"/>
                </a:solidFill>
                <a:latin typeface="Calibri"/>
                <a:ea typeface="Calibri"/>
                <a:cs typeface="Calibri"/>
                <a:sym typeface="Calibri"/>
              </a:endParaRPr>
            </a:p>
            <a:p>
              <a:pPr marL="0" marR="0" lvl="0" indent="0" algn="ctr" rtl="0">
                <a:lnSpc>
                  <a:spcPct val="93000"/>
                </a:lnSpc>
                <a:spcBef>
                  <a:spcPts val="0"/>
                </a:spcBef>
                <a:spcAft>
                  <a:spcPts val="0"/>
                </a:spcAft>
                <a:buNone/>
              </a:pPr>
              <a:endParaRPr sz="1200" b="0" i="0" u="none" strike="noStrike" cap="none" dirty="0">
                <a:solidFill>
                  <a:srgbClr val="000000"/>
                </a:solidFill>
                <a:latin typeface="Arial"/>
                <a:ea typeface="Arial"/>
                <a:cs typeface="Arial"/>
                <a:sym typeface="Arial"/>
              </a:endParaRPr>
            </a:p>
            <a:p>
              <a:pPr marL="0" marR="0" lvl="0" indent="0" algn="ctr" rtl="0">
                <a:lnSpc>
                  <a:spcPct val="93000"/>
                </a:lnSpc>
                <a:spcBef>
                  <a:spcPts val="0"/>
                </a:spcBef>
                <a:spcAft>
                  <a:spcPts val="0"/>
                </a:spcAft>
                <a:buNone/>
              </a:pPr>
              <a:r>
                <a:rPr lang="fr-FR" sz="1200" b="0" i="0" u="none" strike="noStrike" cap="none" dirty="0">
                  <a:solidFill>
                    <a:srgbClr val="000000"/>
                  </a:solidFill>
                  <a:latin typeface="Arial"/>
                  <a:ea typeface="Arial"/>
                  <a:cs typeface="Arial"/>
                  <a:sym typeface="Arial"/>
                </a:rPr>
                <a:t>Français (4h)</a:t>
              </a:r>
              <a:endParaRPr sz="1200" dirty="0"/>
            </a:p>
            <a:p>
              <a:pPr marL="0" marR="0" lvl="0" indent="0" algn="ctr" rtl="0">
                <a:lnSpc>
                  <a:spcPct val="93000"/>
                </a:lnSpc>
                <a:spcBef>
                  <a:spcPts val="0"/>
                </a:spcBef>
                <a:spcAft>
                  <a:spcPts val="0"/>
                </a:spcAft>
                <a:buNone/>
              </a:pPr>
              <a:endParaRPr sz="1200" b="0" i="0" u="none" strike="noStrike" cap="none" dirty="0">
                <a:solidFill>
                  <a:srgbClr val="000000"/>
                </a:solidFill>
                <a:latin typeface="Arial"/>
                <a:ea typeface="Arial"/>
                <a:cs typeface="Arial"/>
                <a:sym typeface="Arial"/>
              </a:endParaRPr>
            </a:p>
            <a:p>
              <a:pPr marL="0" marR="0" lvl="0" indent="0" algn="ctr" rtl="0">
                <a:lnSpc>
                  <a:spcPct val="93000"/>
                </a:lnSpc>
                <a:spcBef>
                  <a:spcPts val="0"/>
                </a:spcBef>
                <a:spcAft>
                  <a:spcPts val="0"/>
                </a:spcAft>
                <a:buNone/>
              </a:pPr>
              <a:r>
                <a:rPr lang="fr-FR" sz="1200" b="0" i="0" u="none" strike="noStrike" cap="none" dirty="0">
                  <a:solidFill>
                    <a:srgbClr val="000000"/>
                  </a:solidFill>
                  <a:latin typeface="Arial"/>
                  <a:ea typeface="Arial"/>
                  <a:cs typeface="Arial"/>
                  <a:sym typeface="Arial"/>
                </a:rPr>
                <a:t>Histoire – Géographie (3h)</a:t>
              </a:r>
              <a:endParaRPr sz="1200" dirty="0"/>
            </a:p>
            <a:p>
              <a:pPr marL="0" marR="0" lvl="0" indent="0" algn="ctr" rtl="0">
                <a:lnSpc>
                  <a:spcPct val="93000"/>
                </a:lnSpc>
                <a:spcBef>
                  <a:spcPts val="0"/>
                </a:spcBef>
                <a:spcAft>
                  <a:spcPts val="0"/>
                </a:spcAft>
                <a:buNone/>
              </a:pPr>
              <a:endParaRPr sz="1200" b="0" i="0" u="none" strike="noStrike" cap="none" dirty="0">
                <a:solidFill>
                  <a:srgbClr val="000000"/>
                </a:solidFill>
                <a:latin typeface="Arial"/>
                <a:ea typeface="Arial"/>
                <a:cs typeface="Arial"/>
                <a:sym typeface="Arial"/>
              </a:endParaRPr>
            </a:p>
            <a:p>
              <a:pPr marL="0" marR="0" lvl="0" indent="0" algn="ctr" rtl="0">
                <a:lnSpc>
                  <a:spcPct val="93000"/>
                </a:lnSpc>
                <a:spcBef>
                  <a:spcPts val="0"/>
                </a:spcBef>
                <a:spcAft>
                  <a:spcPts val="0"/>
                </a:spcAft>
                <a:buNone/>
              </a:pPr>
              <a:r>
                <a:rPr lang="fr-FR" sz="1200" b="0" i="0" u="none" strike="noStrike" cap="none" dirty="0">
                  <a:solidFill>
                    <a:srgbClr val="000000"/>
                  </a:solidFill>
                  <a:latin typeface="Arial"/>
                  <a:ea typeface="Arial"/>
                  <a:cs typeface="Arial"/>
                  <a:sym typeface="Arial"/>
                </a:rPr>
                <a:t>2 langues vivantes (5.5h)</a:t>
              </a:r>
              <a:endParaRPr sz="1200" dirty="0"/>
            </a:p>
            <a:p>
              <a:pPr marL="0" marR="0" lvl="0" indent="0" algn="ctr" rtl="0">
                <a:lnSpc>
                  <a:spcPct val="93000"/>
                </a:lnSpc>
                <a:spcBef>
                  <a:spcPts val="0"/>
                </a:spcBef>
                <a:spcAft>
                  <a:spcPts val="0"/>
                </a:spcAft>
                <a:buNone/>
              </a:pPr>
              <a:endParaRPr sz="1200" b="0" i="0" u="none" strike="noStrike" cap="none" dirty="0">
                <a:solidFill>
                  <a:srgbClr val="000000"/>
                </a:solidFill>
                <a:latin typeface="Arial"/>
                <a:ea typeface="Arial"/>
                <a:cs typeface="Arial"/>
                <a:sym typeface="Arial"/>
              </a:endParaRPr>
            </a:p>
            <a:p>
              <a:pPr marL="0" marR="0" lvl="0" indent="0" algn="ctr" rtl="0">
                <a:lnSpc>
                  <a:spcPct val="93000"/>
                </a:lnSpc>
                <a:spcBef>
                  <a:spcPts val="0"/>
                </a:spcBef>
                <a:spcAft>
                  <a:spcPts val="0"/>
                </a:spcAft>
                <a:buNone/>
              </a:pPr>
              <a:r>
                <a:rPr lang="fr-FR" sz="1200" b="0" i="0" u="none" strike="noStrike" cap="none" dirty="0">
                  <a:solidFill>
                    <a:srgbClr val="000000"/>
                  </a:solidFill>
                  <a:latin typeface="Arial"/>
                  <a:ea typeface="Arial"/>
                  <a:cs typeface="Arial"/>
                  <a:sym typeface="Arial"/>
                </a:rPr>
                <a:t>Mathématiques (4h)</a:t>
              </a:r>
              <a:endParaRPr sz="1200" dirty="0"/>
            </a:p>
            <a:p>
              <a:pPr marL="0" marR="0" lvl="0" indent="0" algn="ctr" rtl="0">
                <a:lnSpc>
                  <a:spcPct val="93000"/>
                </a:lnSpc>
                <a:spcBef>
                  <a:spcPts val="0"/>
                </a:spcBef>
                <a:spcAft>
                  <a:spcPts val="0"/>
                </a:spcAft>
                <a:buNone/>
              </a:pPr>
              <a:endParaRPr sz="1200" b="0" i="0" u="none" strike="noStrike" cap="none" dirty="0">
                <a:solidFill>
                  <a:srgbClr val="000000"/>
                </a:solidFill>
                <a:latin typeface="Arial"/>
                <a:ea typeface="Arial"/>
                <a:cs typeface="Arial"/>
                <a:sym typeface="Arial"/>
              </a:endParaRPr>
            </a:p>
            <a:p>
              <a:pPr marL="0" marR="0" lvl="0" indent="0" algn="ctr" rtl="0">
                <a:lnSpc>
                  <a:spcPct val="93000"/>
                </a:lnSpc>
                <a:spcBef>
                  <a:spcPts val="0"/>
                </a:spcBef>
                <a:spcAft>
                  <a:spcPts val="0"/>
                </a:spcAft>
                <a:buNone/>
              </a:pPr>
              <a:r>
                <a:rPr lang="fr-FR" sz="1200" b="0" i="0" u="none" strike="noStrike" cap="none" dirty="0">
                  <a:solidFill>
                    <a:srgbClr val="000000"/>
                  </a:solidFill>
                  <a:latin typeface="Arial"/>
                  <a:ea typeface="Arial"/>
                  <a:cs typeface="Arial"/>
                  <a:sym typeface="Arial"/>
                </a:rPr>
                <a:t>Physique-Chimie (3h)</a:t>
              </a:r>
              <a:endParaRPr sz="1200" dirty="0"/>
            </a:p>
            <a:p>
              <a:pPr marL="0" marR="0" lvl="0" indent="0" algn="ctr" rtl="0">
                <a:lnSpc>
                  <a:spcPct val="93000"/>
                </a:lnSpc>
                <a:spcBef>
                  <a:spcPts val="0"/>
                </a:spcBef>
                <a:spcAft>
                  <a:spcPts val="0"/>
                </a:spcAft>
                <a:buNone/>
              </a:pPr>
              <a:endParaRPr sz="1200" b="0" i="0" u="none" strike="noStrike" cap="none" dirty="0">
                <a:solidFill>
                  <a:srgbClr val="000000"/>
                </a:solidFill>
                <a:latin typeface="Arial"/>
                <a:ea typeface="Arial"/>
                <a:cs typeface="Arial"/>
                <a:sym typeface="Arial"/>
              </a:endParaRPr>
            </a:p>
            <a:p>
              <a:pPr marL="0" marR="0" lvl="0" indent="0" algn="ctr" rtl="0">
                <a:lnSpc>
                  <a:spcPct val="93000"/>
                </a:lnSpc>
                <a:spcBef>
                  <a:spcPts val="0"/>
                </a:spcBef>
                <a:spcAft>
                  <a:spcPts val="0"/>
                </a:spcAft>
                <a:buNone/>
              </a:pPr>
              <a:r>
                <a:rPr lang="fr-FR" sz="1200" b="0" i="0" u="none" strike="noStrike" cap="none" dirty="0">
                  <a:solidFill>
                    <a:srgbClr val="000000"/>
                  </a:solidFill>
                  <a:latin typeface="Arial"/>
                  <a:ea typeface="Arial"/>
                  <a:cs typeface="Arial"/>
                  <a:sym typeface="Arial"/>
                </a:rPr>
                <a:t>S.V.T. (1.5h)</a:t>
              </a:r>
              <a:endParaRPr sz="1200" dirty="0"/>
            </a:p>
            <a:p>
              <a:pPr marL="0" marR="0" lvl="0" indent="0" algn="ctr" rtl="0">
                <a:lnSpc>
                  <a:spcPct val="93000"/>
                </a:lnSpc>
                <a:spcBef>
                  <a:spcPts val="0"/>
                </a:spcBef>
                <a:spcAft>
                  <a:spcPts val="0"/>
                </a:spcAft>
                <a:buNone/>
              </a:pPr>
              <a:r>
                <a:rPr lang="fr-FR" sz="1200" b="0" i="0" u="none" strike="noStrike" cap="none" dirty="0">
                  <a:solidFill>
                    <a:srgbClr val="000000"/>
                  </a:solidFill>
                  <a:latin typeface="Arial"/>
                  <a:ea typeface="Arial"/>
                  <a:cs typeface="Arial"/>
                  <a:sym typeface="Arial"/>
                </a:rPr>
                <a:t>( Sciences de la Vie et de la Terre )</a:t>
              </a:r>
              <a:endParaRPr sz="1200" dirty="0"/>
            </a:p>
            <a:p>
              <a:pPr marL="0" marR="0" lvl="0" indent="0" algn="ctr" rtl="0">
                <a:lnSpc>
                  <a:spcPct val="93000"/>
                </a:lnSpc>
                <a:spcBef>
                  <a:spcPts val="0"/>
                </a:spcBef>
                <a:spcAft>
                  <a:spcPts val="0"/>
                </a:spcAft>
                <a:buNone/>
              </a:pPr>
              <a:endParaRPr sz="1200" b="0" i="0" u="none" strike="noStrike" cap="none" dirty="0">
                <a:solidFill>
                  <a:srgbClr val="000000"/>
                </a:solidFill>
                <a:latin typeface="Arial"/>
                <a:ea typeface="Arial"/>
                <a:cs typeface="Arial"/>
                <a:sym typeface="Arial"/>
              </a:endParaRPr>
            </a:p>
            <a:p>
              <a:pPr marL="0" marR="0" lvl="0" indent="0" algn="ctr" rtl="0">
                <a:lnSpc>
                  <a:spcPct val="93000"/>
                </a:lnSpc>
                <a:spcBef>
                  <a:spcPts val="0"/>
                </a:spcBef>
                <a:spcAft>
                  <a:spcPts val="0"/>
                </a:spcAft>
                <a:buNone/>
              </a:pPr>
              <a:r>
                <a:rPr lang="fr-FR" sz="1200" b="0" i="0" u="none" strike="noStrike" cap="none" dirty="0">
                  <a:solidFill>
                    <a:srgbClr val="000000"/>
                  </a:solidFill>
                  <a:latin typeface="Arial"/>
                  <a:ea typeface="Arial"/>
                  <a:cs typeface="Arial"/>
                  <a:sym typeface="Arial"/>
                </a:rPr>
                <a:t>E.M.C. (0.5h)</a:t>
              </a:r>
              <a:endParaRPr sz="1200" dirty="0"/>
            </a:p>
            <a:p>
              <a:pPr marL="0" marR="0" lvl="0" indent="0" algn="ctr" rtl="0">
                <a:lnSpc>
                  <a:spcPct val="93000"/>
                </a:lnSpc>
                <a:spcBef>
                  <a:spcPts val="0"/>
                </a:spcBef>
                <a:spcAft>
                  <a:spcPts val="0"/>
                </a:spcAft>
                <a:buNone/>
              </a:pPr>
              <a:r>
                <a:rPr lang="fr-FR" sz="1200" b="0" i="0" u="none" strike="noStrike" cap="none" dirty="0">
                  <a:solidFill>
                    <a:srgbClr val="000000"/>
                  </a:solidFill>
                  <a:latin typeface="Arial"/>
                  <a:ea typeface="Arial"/>
                  <a:cs typeface="Arial"/>
                  <a:sym typeface="Arial"/>
                </a:rPr>
                <a:t>( Enseignement Moral et Civique)</a:t>
              </a:r>
              <a:endParaRPr sz="1200" dirty="0"/>
            </a:p>
            <a:p>
              <a:pPr marL="0" marR="0" lvl="0" indent="0" algn="ctr" rtl="0">
                <a:lnSpc>
                  <a:spcPct val="93000"/>
                </a:lnSpc>
                <a:spcBef>
                  <a:spcPts val="0"/>
                </a:spcBef>
                <a:spcAft>
                  <a:spcPts val="0"/>
                </a:spcAft>
                <a:buNone/>
              </a:pPr>
              <a:endParaRPr sz="1200" b="0" i="0" u="none" strike="noStrike" cap="none" dirty="0">
                <a:solidFill>
                  <a:srgbClr val="000000"/>
                </a:solidFill>
                <a:latin typeface="Arial"/>
                <a:ea typeface="Arial"/>
                <a:cs typeface="Arial"/>
                <a:sym typeface="Arial"/>
              </a:endParaRPr>
            </a:p>
            <a:p>
              <a:pPr marL="0" marR="0" lvl="0" indent="0" algn="ctr" rtl="0">
                <a:lnSpc>
                  <a:spcPct val="93000"/>
                </a:lnSpc>
                <a:spcBef>
                  <a:spcPts val="0"/>
                </a:spcBef>
                <a:spcAft>
                  <a:spcPts val="0"/>
                </a:spcAft>
                <a:buNone/>
              </a:pPr>
              <a:r>
                <a:rPr lang="fr-FR" sz="1200" b="0" i="0" u="none" strike="noStrike" cap="none" dirty="0">
                  <a:solidFill>
                    <a:srgbClr val="000000"/>
                  </a:solidFill>
                  <a:latin typeface="Arial"/>
                  <a:ea typeface="Arial"/>
                  <a:cs typeface="Arial"/>
                  <a:sym typeface="Arial"/>
                </a:rPr>
                <a:t>E.P.S. (2h)</a:t>
              </a:r>
              <a:endParaRPr sz="1200" dirty="0"/>
            </a:p>
            <a:p>
              <a:pPr marL="0" marR="0" lvl="0" indent="0" algn="ctr" rtl="0">
                <a:lnSpc>
                  <a:spcPct val="93000"/>
                </a:lnSpc>
                <a:spcBef>
                  <a:spcPts val="0"/>
                </a:spcBef>
                <a:spcAft>
                  <a:spcPts val="0"/>
                </a:spcAft>
                <a:buNone/>
              </a:pPr>
              <a:r>
                <a:rPr lang="fr-FR" sz="1200" b="0" i="0" u="none" strike="noStrike" cap="none" dirty="0">
                  <a:solidFill>
                    <a:srgbClr val="000000"/>
                  </a:solidFill>
                  <a:latin typeface="Arial"/>
                  <a:ea typeface="Arial"/>
                  <a:cs typeface="Arial"/>
                  <a:sym typeface="Arial"/>
                </a:rPr>
                <a:t>( Education Physique et Sportive )</a:t>
              </a:r>
              <a:endParaRPr sz="1200" dirty="0"/>
            </a:p>
            <a:p>
              <a:pPr marL="0" marR="0" lvl="0" indent="0" algn="ctr" rtl="0">
                <a:lnSpc>
                  <a:spcPct val="93000"/>
                </a:lnSpc>
                <a:spcBef>
                  <a:spcPts val="0"/>
                </a:spcBef>
                <a:spcAft>
                  <a:spcPts val="0"/>
                </a:spcAft>
                <a:buNone/>
              </a:pPr>
              <a:endParaRPr sz="1200" b="0" i="0" u="none" strike="noStrike" cap="none" dirty="0">
                <a:solidFill>
                  <a:srgbClr val="000000"/>
                </a:solidFill>
                <a:latin typeface="Arial"/>
                <a:ea typeface="Arial"/>
                <a:cs typeface="Arial"/>
                <a:sym typeface="Arial"/>
              </a:endParaRPr>
            </a:p>
            <a:p>
              <a:pPr marL="0" marR="0" lvl="0" indent="0" algn="ctr" rtl="0">
                <a:lnSpc>
                  <a:spcPct val="93000"/>
                </a:lnSpc>
                <a:spcBef>
                  <a:spcPts val="0"/>
                </a:spcBef>
                <a:spcAft>
                  <a:spcPts val="0"/>
                </a:spcAft>
                <a:buNone/>
              </a:pPr>
              <a:r>
                <a:rPr lang="fr-FR" sz="1200" b="0" i="0" u="none" strike="noStrike" cap="none" dirty="0">
                  <a:solidFill>
                    <a:srgbClr val="000000"/>
                  </a:solidFill>
                  <a:latin typeface="Arial"/>
                  <a:ea typeface="Arial"/>
                  <a:cs typeface="Arial"/>
                  <a:sym typeface="Arial"/>
                </a:rPr>
                <a:t>SES (1.5h)</a:t>
              </a:r>
              <a:endParaRPr sz="1200" dirty="0"/>
            </a:p>
            <a:p>
              <a:pPr marL="0" marR="0" lvl="0" indent="0" algn="ctr" rtl="0">
                <a:lnSpc>
                  <a:spcPct val="93000"/>
                </a:lnSpc>
                <a:spcBef>
                  <a:spcPts val="0"/>
                </a:spcBef>
                <a:spcAft>
                  <a:spcPts val="0"/>
                </a:spcAft>
                <a:buNone/>
              </a:pPr>
              <a:r>
                <a:rPr lang="fr-FR" sz="1200" b="0" i="0" u="none" strike="noStrike" cap="none" dirty="0">
                  <a:solidFill>
                    <a:srgbClr val="000000"/>
                  </a:solidFill>
                  <a:latin typeface="Arial"/>
                  <a:ea typeface="Arial"/>
                  <a:cs typeface="Arial"/>
                  <a:sym typeface="Arial"/>
                </a:rPr>
                <a:t>(Sciences Economiques et sociales )</a:t>
              </a:r>
              <a:endParaRPr sz="1200" dirty="0"/>
            </a:p>
            <a:p>
              <a:pPr marL="0" marR="0" lvl="0" indent="0" algn="ctr" rtl="0">
                <a:lnSpc>
                  <a:spcPct val="93000"/>
                </a:lnSpc>
                <a:spcBef>
                  <a:spcPts val="0"/>
                </a:spcBef>
                <a:spcAft>
                  <a:spcPts val="0"/>
                </a:spcAft>
                <a:buNone/>
              </a:pPr>
              <a:endParaRPr sz="1200" b="1" i="0" u="none" strike="noStrike" cap="none" dirty="0">
                <a:solidFill>
                  <a:srgbClr val="F4B183"/>
                </a:solidFill>
                <a:latin typeface="Arial"/>
                <a:ea typeface="Arial"/>
                <a:cs typeface="Arial"/>
                <a:sym typeface="Arial"/>
              </a:endParaRPr>
            </a:p>
            <a:p>
              <a:pPr marL="0" marR="0" lvl="0" indent="0" algn="ctr" rtl="0">
                <a:lnSpc>
                  <a:spcPct val="93000"/>
                </a:lnSpc>
                <a:spcBef>
                  <a:spcPts val="0"/>
                </a:spcBef>
                <a:spcAft>
                  <a:spcPts val="0"/>
                </a:spcAft>
                <a:buNone/>
              </a:pPr>
              <a:r>
                <a:rPr lang="fr-FR" sz="1200" b="0" i="0" u="none" strike="noStrike" cap="none" dirty="0">
                  <a:solidFill>
                    <a:srgbClr val="000000"/>
                  </a:solidFill>
                  <a:latin typeface="Arial"/>
                  <a:ea typeface="Arial"/>
                  <a:cs typeface="Arial"/>
                  <a:sym typeface="Arial"/>
                </a:rPr>
                <a:t>Sciences Numériques et Technologie (1.5h)</a:t>
              </a:r>
              <a:endParaRPr sz="1200" dirty="0"/>
            </a:p>
            <a:p>
              <a:pPr marL="0" marR="0" lvl="0" indent="0" algn="ctr" rtl="0">
                <a:lnSpc>
                  <a:spcPct val="93000"/>
                </a:lnSpc>
                <a:spcBef>
                  <a:spcPts val="0"/>
                </a:spcBef>
                <a:spcAft>
                  <a:spcPts val="0"/>
                </a:spcAft>
                <a:buNone/>
              </a:pPr>
              <a:endParaRPr sz="1200" b="0" i="0" u="none" strike="noStrike" cap="none" dirty="0">
                <a:solidFill>
                  <a:srgbClr val="000000"/>
                </a:solidFill>
                <a:latin typeface="Calibri"/>
                <a:ea typeface="Calibri"/>
                <a:cs typeface="Calibri"/>
                <a:sym typeface="Calibri"/>
              </a:endParaRPr>
            </a:p>
            <a:p>
              <a:pPr marL="0" marR="0" lvl="0" indent="0" algn="ctr" rtl="0">
                <a:lnSpc>
                  <a:spcPct val="93000"/>
                </a:lnSpc>
                <a:spcBef>
                  <a:spcPts val="0"/>
                </a:spcBef>
                <a:spcAft>
                  <a:spcPts val="0"/>
                </a:spcAft>
                <a:buNone/>
              </a:pPr>
              <a:endParaRPr sz="1350" b="0" i="0" u="none" strike="noStrike" cap="none" dirty="0">
                <a:solidFill>
                  <a:srgbClr val="000000"/>
                </a:solidFill>
                <a:latin typeface="Calibri"/>
                <a:ea typeface="Calibri"/>
                <a:cs typeface="Calibri"/>
                <a:sym typeface="Calibri"/>
              </a:endParaRPr>
            </a:p>
          </p:txBody>
        </p:sp>
        <p:sp>
          <p:nvSpPr>
            <p:cNvPr id="9" name="Google Shape;487;p4">
              <a:extLst>
                <a:ext uri="{FF2B5EF4-FFF2-40B4-BE49-F238E27FC236}">
                  <a16:creationId xmlns:a16="http://schemas.microsoft.com/office/drawing/2014/main" id="{59A0544D-DA15-483D-8DE4-B9D6847E24A8}"/>
                </a:ext>
              </a:extLst>
            </p:cNvPr>
            <p:cNvSpPr/>
            <p:nvPr/>
          </p:nvSpPr>
          <p:spPr>
            <a:xfrm>
              <a:off x="1663552" y="949805"/>
              <a:ext cx="3649834" cy="812950"/>
            </a:xfrm>
            <a:custGeom>
              <a:avLst/>
              <a:gdLst/>
              <a:ahLst/>
              <a:cxnLst/>
              <a:rect l="l" t="t" r="r" b="b"/>
              <a:pathLst>
                <a:path w="1" h="1" extrusionOk="0">
                  <a:moveTo>
                    <a:pt x="0" y="0"/>
                  </a:moveTo>
                  <a:lnTo>
                    <a:pt x="1" y="0"/>
                  </a:lnTo>
                  <a:lnTo>
                    <a:pt x="1" y="1"/>
                  </a:lnTo>
                  <a:lnTo>
                    <a:pt x="0" y="1"/>
                  </a:lnTo>
                  <a:close/>
                </a:path>
              </a:pathLst>
            </a:custGeom>
            <a:gradFill>
              <a:gsLst>
                <a:gs pos="0">
                  <a:srgbClr val="81B861"/>
                </a:gs>
                <a:gs pos="100000">
                  <a:srgbClr val="6FB242"/>
                </a:gs>
              </a:gsLst>
              <a:lin ang="5400000" scaled="0"/>
            </a:gradFill>
            <a:ln>
              <a:noFill/>
            </a:ln>
            <a:effectLst>
              <a:outerShdw dist="19046" dir="5400000" algn="tl">
                <a:srgbClr val="000000">
                  <a:alpha val="62745"/>
                </a:srgbClr>
              </a:outerShdw>
            </a:effectLst>
          </p:spPr>
          <p:txBody>
            <a:bodyPr spcFirstLastPara="1" wrap="square" lIns="68575" tIns="34275" rIns="68575" bIns="34275" anchor="ctr" anchorCtr="1">
              <a:noAutofit/>
            </a:bodyPr>
            <a:lstStyle/>
            <a:p>
              <a:pPr marL="0" marR="0" lvl="0" indent="0" algn="ctr" rtl="0">
                <a:lnSpc>
                  <a:spcPct val="93000"/>
                </a:lnSpc>
                <a:spcBef>
                  <a:spcPts val="0"/>
                </a:spcBef>
                <a:spcAft>
                  <a:spcPts val="0"/>
                </a:spcAft>
                <a:buNone/>
              </a:pPr>
              <a:r>
                <a:rPr lang="fr-FR" sz="1400" b="1" i="0" u="none" strike="noStrike" cap="none" dirty="0">
                  <a:solidFill>
                    <a:srgbClr val="000000"/>
                  </a:solidFill>
                  <a:latin typeface="Arial"/>
                  <a:ea typeface="Arial"/>
                  <a:cs typeface="Arial"/>
                  <a:sym typeface="Arial"/>
                </a:rPr>
                <a:t>Enseignements </a:t>
              </a:r>
              <a:endParaRPr sz="1400" b="1" dirty="0"/>
            </a:p>
            <a:p>
              <a:pPr marL="0" marR="0" lvl="0" indent="0" algn="ctr" rtl="0">
                <a:lnSpc>
                  <a:spcPct val="93000"/>
                </a:lnSpc>
                <a:spcBef>
                  <a:spcPts val="0"/>
                </a:spcBef>
                <a:spcAft>
                  <a:spcPts val="0"/>
                </a:spcAft>
                <a:buNone/>
              </a:pPr>
              <a:r>
                <a:rPr lang="fr-FR" sz="1400" b="1" i="0" u="none" strike="noStrike" cap="none" dirty="0">
                  <a:solidFill>
                    <a:srgbClr val="000000"/>
                  </a:solidFill>
                  <a:latin typeface="Arial"/>
                  <a:ea typeface="Arial"/>
                  <a:cs typeface="Arial"/>
                  <a:sym typeface="Arial"/>
                </a:rPr>
                <a:t>communs</a:t>
              </a:r>
              <a:endParaRPr sz="1400" b="1" dirty="0"/>
            </a:p>
          </p:txBody>
        </p:sp>
        <p:sp>
          <p:nvSpPr>
            <p:cNvPr id="10" name="Google Shape;488;p4">
              <a:extLst>
                <a:ext uri="{FF2B5EF4-FFF2-40B4-BE49-F238E27FC236}">
                  <a16:creationId xmlns:a16="http://schemas.microsoft.com/office/drawing/2014/main" id="{93F571B4-CF06-41D3-8B18-9C9C6D00C761}"/>
                </a:ext>
              </a:extLst>
            </p:cNvPr>
            <p:cNvSpPr/>
            <p:nvPr/>
          </p:nvSpPr>
          <p:spPr>
            <a:xfrm>
              <a:off x="2494464" y="1836055"/>
              <a:ext cx="1857384" cy="495303"/>
            </a:xfrm>
            <a:custGeom>
              <a:avLst/>
              <a:gdLst/>
              <a:ahLst/>
              <a:cxnLst/>
              <a:rect l="l" t="t" r="r" b="b"/>
              <a:pathLst>
                <a:path w="120000" h="120000" extrusionOk="0">
                  <a:moveTo>
                    <a:pt x="0" y="20000"/>
                  </a:moveTo>
                  <a:lnTo>
                    <a:pt x="0" y="20000"/>
                  </a:lnTo>
                  <a:cubicBezTo>
                    <a:pt x="0" y="8954"/>
                    <a:pt x="2388" y="0"/>
                    <a:pt x="5333" y="0"/>
                  </a:cubicBezTo>
                  <a:lnTo>
                    <a:pt x="114667" y="0"/>
                  </a:lnTo>
                  <a:cubicBezTo>
                    <a:pt x="116081" y="0"/>
                    <a:pt x="117438" y="2107"/>
                    <a:pt x="118438" y="5858"/>
                  </a:cubicBezTo>
                  <a:cubicBezTo>
                    <a:pt x="119438" y="9609"/>
                    <a:pt x="120000" y="14696"/>
                    <a:pt x="120000" y="20000"/>
                  </a:cubicBezTo>
                  <a:lnTo>
                    <a:pt x="120000" y="100000"/>
                  </a:lnTo>
                  <a:cubicBezTo>
                    <a:pt x="120000" y="111046"/>
                    <a:pt x="117612" y="120000"/>
                    <a:pt x="114667" y="120000"/>
                  </a:cubicBezTo>
                  <a:lnTo>
                    <a:pt x="5333" y="120000"/>
                  </a:lnTo>
                  <a:lnTo>
                    <a:pt x="5333" y="120000"/>
                  </a:lnTo>
                  <a:cubicBezTo>
                    <a:pt x="3919" y="120000"/>
                    <a:pt x="2562" y="117893"/>
                    <a:pt x="1562" y="114142"/>
                  </a:cubicBezTo>
                  <a:cubicBezTo>
                    <a:pt x="562" y="110391"/>
                    <a:pt x="0" y="105304"/>
                    <a:pt x="0" y="100000"/>
                  </a:cubicBezTo>
                  <a:close/>
                </a:path>
              </a:pathLst>
            </a:custGeom>
            <a:noFill/>
            <a:ln>
              <a:noFill/>
            </a:ln>
            <a:effectLst>
              <a:outerShdw dist="19046" dir="5400000" algn="tl">
                <a:srgbClr val="000000">
                  <a:alpha val="62745"/>
                </a:srgbClr>
              </a:outerShdw>
            </a:effectLst>
          </p:spPr>
          <p:txBody>
            <a:bodyPr spcFirstLastPara="1" wrap="square" lIns="68575" tIns="34275" rIns="68575" bIns="34275" anchor="ctr" anchorCtr="1">
              <a:noAutofit/>
            </a:bodyPr>
            <a:lstStyle/>
            <a:p>
              <a:pPr marL="0" marR="0" lvl="0" indent="0" algn="ctr" rtl="0">
                <a:lnSpc>
                  <a:spcPct val="93000"/>
                </a:lnSpc>
                <a:spcBef>
                  <a:spcPts val="0"/>
                </a:spcBef>
                <a:spcAft>
                  <a:spcPts val="0"/>
                </a:spcAft>
                <a:buNone/>
              </a:pPr>
              <a:r>
                <a:rPr lang="fr-FR" sz="1350" b="1" i="0" u="none" strike="noStrike" cap="none" dirty="0">
                  <a:solidFill>
                    <a:srgbClr val="000000"/>
                  </a:solidFill>
                  <a:latin typeface="Arial"/>
                  <a:ea typeface="Arial"/>
                  <a:cs typeface="Arial"/>
                  <a:sym typeface="Arial"/>
                </a:rPr>
                <a:t>26h30</a:t>
              </a:r>
              <a:endParaRPr dirty="0"/>
            </a:p>
          </p:txBody>
        </p:sp>
      </p:grpSp>
      <p:grpSp>
        <p:nvGrpSpPr>
          <p:cNvPr id="12" name="Google Shape;494;p4">
            <a:extLst>
              <a:ext uri="{FF2B5EF4-FFF2-40B4-BE49-F238E27FC236}">
                <a16:creationId xmlns:a16="http://schemas.microsoft.com/office/drawing/2014/main" id="{2D050109-7B06-424B-9892-63E97A4CC9DE}"/>
              </a:ext>
            </a:extLst>
          </p:cNvPr>
          <p:cNvGrpSpPr/>
          <p:nvPr/>
        </p:nvGrpSpPr>
        <p:grpSpPr>
          <a:xfrm>
            <a:off x="6419739" y="1883953"/>
            <a:ext cx="5084667" cy="4580985"/>
            <a:chOff x="5041830" y="1255620"/>
            <a:chExt cx="6779555" cy="4538138"/>
          </a:xfrm>
        </p:grpSpPr>
        <p:sp>
          <p:nvSpPr>
            <p:cNvPr id="14" name="Google Shape;496;p4">
              <a:extLst>
                <a:ext uri="{FF2B5EF4-FFF2-40B4-BE49-F238E27FC236}">
                  <a16:creationId xmlns:a16="http://schemas.microsoft.com/office/drawing/2014/main" id="{12DA317C-D365-49A6-8DC4-B01360A0AE4D}"/>
                </a:ext>
              </a:extLst>
            </p:cNvPr>
            <p:cNvSpPr/>
            <p:nvPr/>
          </p:nvSpPr>
          <p:spPr>
            <a:xfrm>
              <a:off x="9042399" y="1255620"/>
              <a:ext cx="1587498" cy="495394"/>
            </a:xfrm>
            <a:custGeom>
              <a:avLst/>
              <a:gdLst/>
              <a:ahLst/>
              <a:cxnLst/>
              <a:rect l="l" t="t" r="r" b="b"/>
              <a:pathLst>
                <a:path w="120000" h="120000" extrusionOk="0">
                  <a:moveTo>
                    <a:pt x="0" y="20000"/>
                  </a:moveTo>
                  <a:lnTo>
                    <a:pt x="0" y="20000"/>
                  </a:lnTo>
                  <a:cubicBezTo>
                    <a:pt x="0" y="8954"/>
                    <a:pt x="2794" y="0"/>
                    <a:pt x="6241" y="0"/>
                  </a:cubicBezTo>
                  <a:lnTo>
                    <a:pt x="113759" y="0"/>
                  </a:lnTo>
                  <a:cubicBezTo>
                    <a:pt x="115414" y="0"/>
                    <a:pt x="117002" y="2107"/>
                    <a:pt x="118172" y="5858"/>
                  </a:cubicBezTo>
                  <a:cubicBezTo>
                    <a:pt x="119342" y="9609"/>
                    <a:pt x="120000" y="14696"/>
                    <a:pt x="120000" y="20000"/>
                  </a:cubicBezTo>
                  <a:lnTo>
                    <a:pt x="120000" y="100000"/>
                  </a:lnTo>
                  <a:cubicBezTo>
                    <a:pt x="120000" y="111046"/>
                    <a:pt x="117206" y="120000"/>
                    <a:pt x="113759" y="120000"/>
                  </a:cubicBezTo>
                  <a:lnTo>
                    <a:pt x="6241" y="120000"/>
                  </a:lnTo>
                  <a:lnTo>
                    <a:pt x="6241" y="120000"/>
                  </a:lnTo>
                  <a:cubicBezTo>
                    <a:pt x="4586" y="120000"/>
                    <a:pt x="2998" y="117893"/>
                    <a:pt x="1828" y="114142"/>
                  </a:cubicBezTo>
                  <a:cubicBezTo>
                    <a:pt x="658" y="110391"/>
                    <a:pt x="0" y="105304"/>
                    <a:pt x="0" y="100000"/>
                  </a:cubicBezTo>
                  <a:close/>
                </a:path>
              </a:pathLst>
            </a:custGeom>
            <a:noFill/>
            <a:ln>
              <a:noFill/>
            </a:ln>
            <a:effectLst>
              <a:outerShdw dist="19046" dir="5400000" algn="tl">
                <a:srgbClr val="000000">
                  <a:alpha val="62745"/>
                </a:srgbClr>
              </a:outerShdw>
            </a:effectLst>
          </p:spPr>
          <p:txBody>
            <a:bodyPr spcFirstLastPara="1" wrap="square" lIns="68575" tIns="34275" rIns="68575" bIns="34275" anchor="ctr" anchorCtr="1">
              <a:noAutofit/>
            </a:bodyPr>
            <a:lstStyle/>
            <a:p>
              <a:pPr marL="0" marR="0" lvl="0" indent="0" algn="ctr" rtl="0">
                <a:lnSpc>
                  <a:spcPct val="93000"/>
                </a:lnSpc>
                <a:spcBef>
                  <a:spcPts val="0"/>
                </a:spcBef>
                <a:spcAft>
                  <a:spcPts val="0"/>
                </a:spcAft>
                <a:buNone/>
              </a:pPr>
              <a:r>
                <a:rPr lang="fr-FR" sz="1350" b="1" i="0" u="none" strike="noStrike" cap="none" dirty="0">
                  <a:solidFill>
                    <a:srgbClr val="000000"/>
                  </a:solidFill>
                  <a:latin typeface="Arial"/>
                  <a:ea typeface="Arial"/>
                  <a:cs typeface="Arial"/>
                  <a:sym typeface="Arial"/>
                </a:rPr>
                <a:t>3h</a:t>
              </a:r>
              <a:endParaRPr dirty="0"/>
            </a:p>
          </p:txBody>
        </p:sp>
        <p:sp>
          <p:nvSpPr>
            <p:cNvPr id="15" name="Google Shape;497;p4">
              <a:extLst>
                <a:ext uri="{FF2B5EF4-FFF2-40B4-BE49-F238E27FC236}">
                  <a16:creationId xmlns:a16="http://schemas.microsoft.com/office/drawing/2014/main" id="{4EBC076B-B049-45B8-9FEA-EBE984AAFFBC}"/>
                </a:ext>
              </a:extLst>
            </p:cNvPr>
            <p:cNvSpPr/>
            <p:nvPr/>
          </p:nvSpPr>
          <p:spPr>
            <a:xfrm>
              <a:off x="8593708" y="1811057"/>
              <a:ext cx="3227677" cy="3982700"/>
            </a:xfrm>
            <a:prstGeom prst="rect">
              <a:avLst/>
            </a:prstGeom>
            <a:gradFill>
              <a:gsLst>
                <a:gs pos="0">
                  <a:srgbClr val="FFC746"/>
                </a:gs>
                <a:gs pos="100000">
                  <a:srgbClr val="FFC600"/>
                </a:gs>
              </a:gsLst>
              <a:lin ang="5400000" scaled="0"/>
            </a:gradFill>
            <a:ln>
              <a:noFill/>
            </a:ln>
            <a:effectLst>
              <a:outerShdw dist="19046" dir="5400000" algn="tl">
                <a:srgbClr val="000000">
                  <a:alpha val="62745"/>
                </a:srgbClr>
              </a:outerShdw>
            </a:effectLst>
          </p:spPr>
          <p:txBody>
            <a:bodyPr spcFirstLastPara="1" wrap="square" lIns="68575" tIns="34275" rIns="68575" bIns="34275" anchor="ctr" anchorCtr="1">
              <a:noAutofit/>
            </a:bodyPr>
            <a:lstStyle/>
            <a:p>
              <a:pPr marR="0" lvl="0" algn="ctr" rtl="0">
                <a:lnSpc>
                  <a:spcPct val="100000"/>
                </a:lnSpc>
                <a:spcBef>
                  <a:spcPts val="0"/>
                </a:spcBef>
                <a:spcAft>
                  <a:spcPts val="0"/>
                </a:spcAft>
                <a:buClr>
                  <a:srgbClr val="000000"/>
                </a:buClr>
                <a:buSzPts val="1350"/>
              </a:pPr>
              <a:r>
                <a:rPr lang="fr-FR" sz="1600" b="0" i="0" u="none" strike="noStrike" cap="none" dirty="0">
                  <a:solidFill>
                    <a:schemeClr val="bg1"/>
                  </a:solidFill>
                  <a:latin typeface="Arial"/>
                  <a:ea typeface="Arial"/>
                  <a:cs typeface="Arial"/>
                  <a:sym typeface="Arial"/>
                </a:rPr>
                <a:t>LCA</a:t>
              </a:r>
              <a:endParaRPr sz="1600" dirty="0">
                <a:solidFill>
                  <a:schemeClr val="bg1"/>
                </a:solidFill>
              </a:endParaRPr>
            </a:p>
            <a:p>
              <a:pPr marL="0" marR="0" lvl="0" indent="0" algn="ctr" rtl="0">
                <a:lnSpc>
                  <a:spcPct val="100000"/>
                </a:lnSpc>
                <a:spcBef>
                  <a:spcPts val="0"/>
                </a:spcBef>
                <a:spcAft>
                  <a:spcPts val="0"/>
                </a:spcAft>
                <a:buNone/>
              </a:pPr>
              <a:r>
                <a:rPr lang="fr-FR" sz="1600" b="0" i="0" u="none" strike="noStrike" cap="none" dirty="0">
                  <a:solidFill>
                    <a:schemeClr val="bg1"/>
                  </a:solidFill>
                  <a:latin typeface="Arial"/>
                  <a:ea typeface="Arial"/>
                  <a:cs typeface="Arial"/>
                  <a:sym typeface="Arial"/>
                </a:rPr>
                <a:t>(Langue et culture</a:t>
              </a:r>
              <a:endParaRPr sz="1600" dirty="0">
                <a:solidFill>
                  <a:schemeClr val="bg1"/>
                </a:solidFill>
              </a:endParaRPr>
            </a:p>
            <a:p>
              <a:pPr marL="0" marR="0" lvl="0" indent="0" algn="ctr" rtl="0">
                <a:lnSpc>
                  <a:spcPct val="100000"/>
                </a:lnSpc>
                <a:spcBef>
                  <a:spcPts val="0"/>
                </a:spcBef>
                <a:spcAft>
                  <a:spcPts val="0"/>
                </a:spcAft>
                <a:buNone/>
              </a:pPr>
              <a:r>
                <a:rPr lang="fr-FR" sz="1600" b="0" i="0" u="none" strike="noStrike" cap="none" dirty="0">
                  <a:solidFill>
                    <a:schemeClr val="bg1"/>
                  </a:solidFill>
                  <a:latin typeface="Arial"/>
                  <a:ea typeface="Arial"/>
                  <a:cs typeface="Arial"/>
                  <a:sym typeface="Arial"/>
                </a:rPr>
                <a:t>Antiques : Latin ou grec)</a:t>
              </a:r>
              <a:endParaRPr sz="1600" dirty="0">
                <a:solidFill>
                  <a:schemeClr val="bg1"/>
                </a:solidFill>
              </a:endParaRPr>
            </a:p>
            <a:p>
              <a:pPr marL="214313" marR="0" lvl="0" indent="-214313" algn="ctr" rtl="0">
                <a:lnSpc>
                  <a:spcPct val="100000"/>
                </a:lnSpc>
                <a:spcBef>
                  <a:spcPts val="0"/>
                </a:spcBef>
                <a:spcAft>
                  <a:spcPts val="0"/>
                </a:spcAft>
                <a:buClr>
                  <a:srgbClr val="000000"/>
                </a:buClr>
                <a:buSzPts val="1350"/>
                <a:buFont typeface="Noto Sans Symbols"/>
                <a:buChar char="✔"/>
              </a:pPr>
              <a:endParaRPr lang="fr-FR" sz="1600" b="0" i="0" u="none" strike="noStrike" cap="none" dirty="0">
                <a:solidFill>
                  <a:schemeClr val="bg1"/>
                </a:solidFill>
                <a:latin typeface="Arial"/>
                <a:ea typeface="Arial"/>
                <a:cs typeface="Arial"/>
                <a:sym typeface="Arial"/>
              </a:endParaRPr>
            </a:p>
            <a:p>
              <a:pPr marR="0" lvl="0" algn="ctr" rtl="0">
                <a:lnSpc>
                  <a:spcPct val="100000"/>
                </a:lnSpc>
                <a:spcBef>
                  <a:spcPts val="0"/>
                </a:spcBef>
                <a:spcAft>
                  <a:spcPts val="0"/>
                </a:spcAft>
                <a:buClr>
                  <a:srgbClr val="000000"/>
                </a:buClr>
                <a:buSzPts val="1350"/>
              </a:pPr>
              <a:r>
                <a:rPr lang="fr-FR" sz="1600" b="0" i="0" u="none" strike="noStrike" cap="none" dirty="0" err="1">
                  <a:solidFill>
                    <a:schemeClr val="bg1"/>
                  </a:solidFill>
                  <a:latin typeface="Arial"/>
                  <a:ea typeface="Arial"/>
                  <a:cs typeface="Arial"/>
                  <a:sym typeface="Arial"/>
                </a:rPr>
                <a:t>LVC</a:t>
              </a:r>
              <a:r>
                <a:rPr lang="fr-FR" sz="1600" b="0" i="0" u="none" strike="noStrike" cap="none" dirty="0">
                  <a:solidFill>
                    <a:schemeClr val="bg1"/>
                  </a:solidFill>
                  <a:latin typeface="Arial"/>
                  <a:ea typeface="Arial"/>
                  <a:cs typeface="Arial"/>
                  <a:sym typeface="Arial"/>
                </a:rPr>
                <a:t> : Italien, </a:t>
              </a:r>
              <a:r>
                <a:rPr lang="fr-FR" sz="1600" b="0" i="0" u="none" strike="noStrike" cap="none" dirty="0" err="1">
                  <a:solidFill>
                    <a:schemeClr val="bg1"/>
                  </a:solidFill>
                  <a:latin typeface="Arial"/>
                  <a:ea typeface="Arial"/>
                  <a:cs typeface="Arial"/>
                  <a:sym typeface="Arial"/>
                </a:rPr>
                <a:t>russe,chinois</a:t>
              </a:r>
              <a:endParaRPr sz="1600" b="0" i="0" u="none" strike="noStrike" cap="none" dirty="0">
                <a:solidFill>
                  <a:schemeClr val="bg1"/>
                </a:solidFill>
                <a:latin typeface="Arial"/>
                <a:ea typeface="Arial"/>
                <a:cs typeface="Arial"/>
                <a:sym typeface="Arial"/>
              </a:endParaRPr>
            </a:p>
            <a:p>
              <a:pPr marL="214313" marR="0" lvl="0" indent="-214313" algn="ctr" rtl="0">
                <a:lnSpc>
                  <a:spcPct val="100000"/>
                </a:lnSpc>
                <a:spcBef>
                  <a:spcPts val="0"/>
                </a:spcBef>
                <a:spcAft>
                  <a:spcPts val="0"/>
                </a:spcAft>
                <a:buClr>
                  <a:srgbClr val="000000"/>
                </a:buClr>
                <a:buSzPts val="1350"/>
                <a:buFont typeface="Noto Sans Symbols"/>
                <a:buChar char="✔"/>
              </a:pPr>
              <a:endParaRPr lang="fr-FR" sz="1600" b="0" i="0" u="none" strike="noStrike" cap="none" dirty="0">
                <a:solidFill>
                  <a:schemeClr val="bg1"/>
                </a:solidFill>
                <a:latin typeface="Arial"/>
                <a:ea typeface="Arial"/>
                <a:cs typeface="Arial"/>
                <a:sym typeface="Arial"/>
              </a:endParaRPr>
            </a:p>
            <a:p>
              <a:pPr marR="0" lvl="0" algn="ctr" rtl="0">
                <a:lnSpc>
                  <a:spcPct val="100000"/>
                </a:lnSpc>
                <a:spcBef>
                  <a:spcPts val="0"/>
                </a:spcBef>
                <a:spcAft>
                  <a:spcPts val="0"/>
                </a:spcAft>
                <a:buClr>
                  <a:srgbClr val="000000"/>
                </a:buClr>
                <a:buSzPts val="1350"/>
              </a:pPr>
              <a:r>
                <a:rPr lang="fr-FR" sz="1600" b="0" i="0" u="none" strike="noStrike" cap="none" dirty="0" err="1">
                  <a:solidFill>
                    <a:schemeClr val="bg1"/>
                  </a:solidFill>
                  <a:latin typeface="Arial"/>
                  <a:ea typeface="Arial"/>
                  <a:cs typeface="Arial"/>
                  <a:sym typeface="Arial"/>
                </a:rPr>
                <a:t>HiDA</a:t>
              </a:r>
              <a:r>
                <a:rPr lang="fr-FR" sz="1600" b="0" i="0" u="none" strike="noStrike" cap="none" dirty="0">
                  <a:solidFill>
                    <a:schemeClr val="bg1"/>
                  </a:solidFill>
                  <a:latin typeface="Arial"/>
                  <a:ea typeface="Arial"/>
                  <a:cs typeface="Arial"/>
                  <a:sym typeface="Arial"/>
                </a:rPr>
                <a:t> ou</a:t>
              </a:r>
              <a:endParaRPr sz="1600" dirty="0">
                <a:solidFill>
                  <a:schemeClr val="bg1"/>
                </a:solidFill>
              </a:endParaRPr>
            </a:p>
            <a:p>
              <a:pPr marL="0" marR="0" lvl="0" indent="0" algn="ctr" rtl="0">
                <a:lnSpc>
                  <a:spcPct val="100000"/>
                </a:lnSpc>
                <a:spcBef>
                  <a:spcPts val="0"/>
                </a:spcBef>
                <a:spcAft>
                  <a:spcPts val="0"/>
                </a:spcAft>
                <a:buNone/>
              </a:pPr>
              <a:r>
                <a:rPr lang="fr-FR" sz="1600" b="0" i="0" u="none" strike="noStrike" cap="none" dirty="0">
                  <a:solidFill>
                    <a:schemeClr val="bg1"/>
                  </a:solidFill>
                  <a:latin typeface="Arial"/>
                  <a:ea typeface="Arial"/>
                  <a:cs typeface="Arial"/>
                  <a:sym typeface="Arial"/>
                </a:rPr>
                <a:t>(Histoire des Arts)</a:t>
              </a:r>
              <a:endParaRPr sz="1600" dirty="0">
                <a:solidFill>
                  <a:schemeClr val="bg1"/>
                </a:solidFill>
              </a:endParaRPr>
            </a:p>
            <a:p>
              <a:pPr marL="0" marR="0" lvl="0" indent="0" algn="ctr" rtl="0">
                <a:lnSpc>
                  <a:spcPct val="100000"/>
                </a:lnSpc>
                <a:spcBef>
                  <a:spcPts val="0"/>
                </a:spcBef>
                <a:spcAft>
                  <a:spcPts val="0"/>
                </a:spcAft>
                <a:buNone/>
              </a:pPr>
              <a:endParaRPr lang="fr-FR" sz="1600" b="0" i="0" u="none" strike="noStrike" cap="none" dirty="0">
                <a:solidFill>
                  <a:schemeClr val="bg1"/>
                </a:solidFill>
                <a:latin typeface="Arial"/>
                <a:ea typeface="Arial"/>
                <a:cs typeface="Arial"/>
                <a:sym typeface="Arial"/>
              </a:endParaRPr>
            </a:p>
            <a:p>
              <a:pPr marL="0" marR="0" lvl="0" indent="0" algn="ctr" rtl="0">
                <a:lnSpc>
                  <a:spcPct val="100000"/>
                </a:lnSpc>
                <a:spcBef>
                  <a:spcPts val="0"/>
                </a:spcBef>
                <a:spcAft>
                  <a:spcPts val="0"/>
                </a:spcAft>
                <a:buNone/>
              </a:pPr>
              <a:r>
                <a:rPr lang="fr-FR" sz="1600" b="0" i="0" u="none" strike="noStrike" cap="none" dirty="0">
                  <a:solidFill>
                    <a:schemeClr val="bg1"/>
                  </a:solidFill>
                  <a:latin typeface="Arial"/>
                  <a:ea typeface="Arial"/>
                  <a:cs typeface="Arial"/>
                  <a:sym typeface="Arial"/>
                </a:rPr>
                <a:t>Musique ou théâtre ou arts plastiques ou cinéma audio-visuel</a:t>
              </a:r>
              <a:endParaRPr sz="1600" dirty="0">
                <a:solidFill>
                  <a:schemeClr val="bg1"/>
                </a:solidFill>
              </a:endParaRPr>
            </a:p>
            <a:p>
              <a:pPr marL="214313" marR="0" lvl="0" indent="-214313" algn="ctr" rtl="0">
                <a:lnSpc>
                  <a:spcPct val="100000"/>
                </a:lnSpc>
                <a:spcBef>
                  <a:spcPts val="0"/>
                </a:spcBef>
                <a:spcAft>
                  <a:spcPts val="0"/>
                </a:spcAft>
                <a:buClr>
                  <a:srgbClr val="000000"/>
                </a:buClr>
                <a:buSzPts val="1350"/>
                <a:buFont typeface="Noto Sans Symbols"/>
                <a:buChar char="✔"/>
              </a:pPr>
              <a:endParaRPr lang="fr-FR" sz="1600" b="0" i="0" u="none" strike="noStrike" cap="none" dirty="0">
                <a:solidFill>
                  <a:schemeClr val="bg1"/>
                </a:solidFill>
                <a:latin typeface="Arial"/>
                <a:ea typeface="Arial"/>
                <a:cs typeface="Arial"/>
                <a:sym typeface="Arial"/>
              </a:endParaRPr>
            </a:p>
            <a:p>
              <a:pPr marR="0" lvl="0" algn="ctr" rtl="0">
                <a:lnSpc>
                  <a:spcPct val="100000"/>
                </a:lnSpc>
                <a:spcBef>
                  <a:spcPts val="0"/>
                </a:spcBef>
                <a:spcAft>
                  <a:spcPts val="0"/>
                </a:spcAft>
                <a:buClr>
                  <a:srgbClr val="000000"/>
                </a:buClr>
                <a:buSzPts val="1350"/>
              </a:pPr>
              <a:r>
                <a:rPr lang="fr-FR" sz="1600" b="0" i="0" u="none" strike="noStrike" cap="none" dirty="0">
                  <a:solidFill>
                    <a:schemeClr val="bg1"/>
                  </a:solidFill>
                  <a:latin typeface="Arial"/>
                  <a:ea typeface="Arial"/>
                  <a:cs typeface="Arial"/>
                  <a:sym typeface="Arial"/>
                </a:rPr>
                <a:t>EPS</a:t>
              </a:r>
              <a:endParaRPr sz="1600" b="0" i="0" u="none" strike="noStrike" cap="none" dirty="0">
                <a:solidFill>
                  <a:schemeClr val="bg1"/>
                </a:solidFill>
                <a:latin typeface="Arial"/>
                <a:ea typeface="Arial"/>
                <a:cs typeface="Arial"/>
                <a:sym typeface="Arial"/>
              </a:endParaRPr>
            </a:p>
          </p:txBody>
        </p:sp>
        <p:sp>
          <p:nvSpPr>
            <p:cNvPr id="16" name="Google Shape;498;p4">
              <a:extLst>
                <a:ext uri="{FF2B5EF4-FFF2-40B4-BE49-F238E27FC236}">
                  <a16:creationId xmlns:a16="http://schemas.microsoft.com/office/drawing/2014/main" id="{8C8C6D24-4166-4D51-A0E3-91E44A5DB71E}"/>
                </a:ext>
              </a:extLst>
            </p:cNvPr>
            <p:cNvSpPr/>
            <p:nvPr/>
          </p:nvSpPr>
          <p:spPr>
            <a:xfrm>
              <a:off x="5041830" y="1811057"/>
              <a:ext cx="2718396" cy="3982701"/>
            </a:xfrm>
            <a:prstGeom prst="rect">
              <a:avLst/>
            </a:prstGeom>
            <a:gradFill>
              <a:gsLst>
                <a:gs pos="0">
                  <a:srgbClr val="FFC746"/>
                </a:gs>
                <a:gs pos="100000">
                  <a:srgbClr val="FFC600"/>
                </a:gs>
              </a:gsLst>
              <a:lin ang="5400000" scaled="0"/>
            </a:gradFill>
            <a:ln>
              <a:noFill/>
            </a:ln>
            <a:effectLst>
              <a:outerShdw dist="19046" dir="5400000" algn="tl">
                <a:srgbClr val="000000">
                  <a:alpha val="62745"/>
                </a:srgbClr>
              </a:outerShdw>
            </a:effectLst>
          </p:spPr>
          <p:txBody>
            <a:bodyPr spcFirstLastPara="1" wrap="square" lIns="68575" tIns="34275" rIns="68575" bIns="34275" anchor="ctr" anchorCtr="1">
              <a:noAutofit/>
            </a:bodyPr>
            <a:lstStyle/>
            <a:p>
              <a:pPr marR="0" lvl="0" algn="ctr" rtl="0">
                <a:lnSpc>
                  <a:spcPct val="100000"/>
                </a:lnSpc>
                <a:spcBef>
                  <a:spcPts val="0"/>
                </a:spcBef>
                <a:spcAft>
                  <a:spcPts val="0"/>
                </a:spcAft>
                <a:buClr>
                  <a:srgbClr val="000000"/>
                </a:buClr>
                <a:buSzPts val="1350"/>
              </a:pPr>
              <a:r>
                <a:rPr lang="fr-FR" sz="1600" b="0" i="0" u="none" strike="noStrike" cap="none" dirty="0">
                  <a:solidFill>
                    <a:schemeClr val="bg1"/>
                  </a:solidFill>
                  <a:latin typeface="Arial"/>
                  <a:ea typeface="Arial"/>
                  <a:cs typeface="Arial"/>
                  <a:sym typeface="Arial"/>
                </a:rPr>
                <a:t>Santé Social</a:t>
              </a:r>
              <a:endParaRPr sz="1600" dirty="0">
                <a:solidFill>
                  <a:schemeClr val="bg1"/>
                </a:solidFill>
              </a:endParaRPr>
            </a:p>
            <a:p>
              <a:pPr marL="0" marR="0" lvl="0" indent="0" algn="ctr" rtl="0">
                <a:lnSpc>
                  <a:spcPct val="100000"/>
                </a:lnSpc>
                <a:spcBef>
                  <a:spcPts val="0"/>
                </a:spcBef>
                <a:spcAft>
                  <a:spcPts val="0"/>
                </a:spcAft>
                <a:buNone/>
              </a:pPr>
              <a:endParaRPr sz="1600" b="0" i="0" u="none" strike="noStrike" cap="none" dirty="0">
                <a:solidFill>
                  <a:schemeClr val="bg1"/>
                </a:solidFill>
                <a:latin typeface="Arial"/>
                <a:ea typeface="Arial"/>
                <a:cs typeface="Arial"/>
                <a:sym typeface="Arial"/>
              </a:endParaRPr>
            </a:p>
            <a:p>
              <a:pPr marR="0" lvl="0" algn="ctr" rtl="0">
                <a:lnSpc>
                  <a:spcPct val="100000"/>
                </a:lnSpc>
                <a:spcBef>
                  <a:spcPts val="0"/>
                </a:spcBef>
                <a:spcAft>
                  <a:spcPts val="0"/>
                </a:spcAft>
                <a:buClr>
                  <a:srgbClr val="000000"/>
                </a:buClr>
                <a:buSzPts val="1350"/>
              </a:pPr>
              <a:r>
                <a:rPr lang="fr-FR" sz="1600" b="0" i="0" u="none" strike="noStrike" cap="none" dirty="0">
                  <a:solidFill>
                    <a:schemeClr val="bg1"/>
                  </a:solidFill>
                  <a:latin typeface="Arial"/>
                  <a:ea typeface="Arial"/>
                  <a:cs typeface="Arial"/>
                  <a:sym typeface="Arial"/>
                </a:rPr>
                <a:t>Sciences et Laboratoire</a:t>
              </a:r>
            </a:p>
            <a:p>
              <a:pPr marR="0" lvl="0" algn="ctr" rtl="0">
                <a:lnSpc>
                  <a:spcPct val="100000"/>
                </a:lnSpc>
                <a:spcBef>
                  <a:spcPts val="0"/>
                </a:spcBef>
                <a:spcAft>
                  <a:spcPts val="0"/>
                </a:spcAft>
                <a:buClr>
                  <a:srgbClr val="000000"/>
                </a:buClr>
                <a:buSzPts val="1350"/>
              </a:pPr>
              <a:endParaRPr sz="1600" dirty="0">
                <a:solidFill>
                  <a:schemeClr val="bg1"/>
                </a:solidFill>
              </a:endParaRPr>
            </a:p>
            <a:p>
              <a:pPr marR="0" lvl="0" algn="ctr" rtl="0">
                <a:lnSpc>
                  <a:spcPct val="100000"/>
                </a:lnSpc>
                <a:spcBef>
                  <a:spcPts val="0"/>
                </a:spcBef>
                <a:spcAft>
                  <a:spcPts val="0"/>
                </a:spcAft>
                <a:buClr>
                  <a:srgbClr val="000000"/>
                </a:buClr>
                <a:buSzPts val="1350"/>
              </a:pPr>
              <a:r>
                <a:rPr lang="fr-FR" sz="1600" b="0" i="0" u="none" strike="noStrike" cap="none" dirty="0">
                  <a:solidFill>
                    <a:schemeClr val="bg1"/>
                  </a:solidFill>
                  <a:latin typeface="Arial"/>
                  <a:ea typeface="Arial"/>
                  <a:cs typeface="Arial"/>
                  <a:sym typeface="Arial"/>
                </a:rPr>
                <a:t>Management de gestion</a:t>
              </a:r>
            </a:p>
            <a:p>
              <a:pPr marR="0" lvl="0" algn="ctr" rtl="0">
                <a:lnSpc>
                  <a:spcPct val="100000"/>
                </a:lnSpc>
                <a:spcBef>
                  <a:spcPts val="0"/>
                </a:spcBef>
                <a:spcAft>
                  <a:spcPts val="0"/>
                </a:spcAft>
                <a:buClr>
                  <a:srgbClr val="000000"/>
                </a:buClr>
                <a:buSzPts val="1350"/>
              </a:pPr>
              <a:endParaRPr sz="1600" dirty="0">
                <a:solidFill>
                  <a:schemeClr val="bg1"/>
                </a:solidFill>
              </a:endParaRPr>
            </a:p>
            <a:p>
              <a:pPr marR="0" lvl="0" algn="ctr" rtl="0">
                <a:lnSpc>
                  <a:spcPct val="100000"/>
                </a:lnSpc>
                <a:spcBef>
                  <a:spcPts val="0"/>
                </a:spcBef>
                <a:spcAft>
                  <a:spcPts val="0"/>
                </a:spcAft>
                <a:buClr>
                  <a:srgbClr val="000000"/>
                </a:buClr>
                <a:buSzPts val="1350"/>
              </a:pPr>
              <a:r>
                <a:rPr lang="fr-FR" sz="1600" b="0" i="0" u="none" strike="noStrike" cap="none" dirty="0">
                  <a:solidFill>
                    <a:schemeClr val="bg1"/>
                  </a:solidFill>
                  <a:latin typeface="Arial"/>
                  <a:ea typeface="Arial"/>
                  <a:cs typeface="Arial"/>
                  <a:sym typeface="Arial"/>
                </a:rPr>
                <a:t>Création et innovation technologique</a:t>
              </a:r>
            </a:p>
            <a:p>
              <a:pPr marR="0" lvl="0" algn="ctr" rtl="0">
                <a:lnSpc>
                  <a:spcPct val="100000"/>
                </a:lnSpc>
                <a:spcBef>
                  <a:spcPts val="0"/>
                </a:spcBef>
                <a:spcAft>
                  <a:spcPts val="0"/>
                </a:spcAft>
                <a:buClr>
                  <a:srgbClr val="000000"/>
                </a:buClr>
                <a:buSzPts val="1350"/>
              </a:pPr>
              <a:endParaRPr sz="1600" dirty="0">
                <a:solidFill>
                  <a:schemeClr val="bg1"/>
                </a:solidFill>
              </a:endParaRPr>
            </a:p>
            <a:p>
              <a:pPr marR="0" lvl="0" algn="ctr" rtl="0">
                <a:lnSpc>
                  <a:spcPct val="100000"/>
                </a:lnSpc>
                <a:spcBef>
                  <a:spcPts val="0"/>
                </a:spcBef>
                <a:spcAft>
                  <a:spcPts val="0"/>
                </a:spcAft>
                <a:buClr>
                  <a:srgbClr val="000000"/>
                </a:buClr>
                <a:buSzPts val="1350"/>
              </a:pPr>
              <a:r>
                <a:rPr lang="fr-FR" sz="1600" b="0" i="0" u="none" strike="noStrike" cap="none" dirty="0">
                  <a:solidFill>
                    <a:schemeClr val="bg1"/>
                  </a:solidFill>
                  <a:latin typeface="Arial"/>
                  <a:ea typeface="Arial"/>
                  <a:cs typeface="Arial"/>
                  <a:sym typeface="Arial"/>
                </a:rPr>
                <a:t>Sciences de l’ingénieur</a:t>
              </a:r>
              <a:endParaRPr sz="1600" dirty="0">
                <a:solidFill>
                  <a:schemeClr val="bg1"/>
                </a:solidFill>
              </a:endParaRPr>
            </a:p>
          </p:txBody>
        </p:sp>
        <p:sp>
          <p:nvSpPr>
            <p:cNvPr id="17" name="Google Shape;499;p4">
              <a:extLst>
                <a:ext uri="{FF2B5EF4-FFF2-40B4-BE49-F238E27FC236}">
                  <a16:creationId xmlns:a16="http://schemas.microsoft.com/office/drawing/2014/main" id="{46E1B6FD-FD83-4104-8243-64D0915A527A}"/>
                </a:ext>
              </a:extLst>
            </p:cNvPr>
            <p:cNvSpPr/>
            <p:nvPr/>
          </p:nvSpPr>
          <p:spPr>
            <a:xfrm>
              <a:off x="8620048" y="4595902"/>
              <a:ext cx="1587498" cy="495394"/>
            </a:xfrm>
            <a:custGeom>
              <a:avLst/>
              <a:gdLst/>
              <a:ahLst/>
              <a:cxnLst/>
              <a:rect l="l" t="t" r="r" b="b"/>
              <a:pathLst>
                <a:path w="120000" h="120000" extrusionOk="0">
                  <a:moveTo>
                    <a:pt x="0" y="20000"/>
                  </a:moveTo>
                  <a:lnTo>
                    <a:pt x="0" y="20000"/>
                  </a:lnTo>
                  <a:cubicBezTo>
                    <a:pt x="0" y="8954"/>
                    <a:pt x="2794" y="0"/>
                    <a:pt x="6241" y="0"/>
                  </a:cubicBezTo>
                  <a:lnTo>
                    <a:pt x="113759" y="0"/>
                  </a:lnTo>
                  <a:cubicBezTo>
                    <a:pt x="115414" y="0"/>
                    <a:pt x="117002" y="2107"/>
                    <a:pt x="118172" y="5858"/>
                  </a:cubicBezTo>
                  <a:cubicBezTo>
                    <a:pt x="119342" y="9609"/>
                    <a:pt x="120000" y="14696"/>
                    <a:pt x="120000" y="20000"/>
                  </a:cubicBezTo>
                  <a:lnTo>
                    <a:pt x="120000" y="100000"/>
                  </a:lnTo>
                  <a:cubicBezTo>
                    <a:pt x="120000" y="111046"/>
                    <a:pt x="117206" y="120000"/>
                    <a:pt x="113759" y="120000"/>
                  </a:cubicBezTo>
                  <a:lnTo>
                    <a:pt x="6241" y="120000"/>
                  </a:lnTo>
                  <a:lnTo>
                    <a:pt x="6241" y="120000"/>
                  </a:lnTo>
                  <a:cubicBezTo>
                    <a:pt x="4586" y="120000"/>
                    <a:pt x="2998" y="117893"/>
                    <a:pt x="1828" y="114142"/>
                  </a:cubicBezTo>
                  <a:cubicBezTo>
                    <a:pt x="658" y="110391"/>
                    <a:pt x="0" y="105304"/>
                    <a:pt x="0" y="100000"/>
                  </a:cubicBezTo>
                  <a:close/>
                </a:path>
              </a:pathLst>
            </a:custGeom>
            <a:noFill/>
            <a:ln>
              <a:noFill/>
            </a:ln>
            <a:effectLst>
              <a:outerShdw dist="19046" dir="5400000" algn="tl">
                <a:srgbClr val="000000">
                  <a:alpha val="62745"/>
                </a:srgbClr>
              </a:outerShdw>
            </a:effectLst>
          </p:spPr>
          <p:txBody>
            <a:bodyPr spcFirstLastPara="1" wrap="square" lIns="68575" tIns="34275" rIns="68575" bIns="34275" anchor="ctr" anchorCtr="1">
              <a:noAutofit/>
            </a:bodyPr>
            <a:lstStyle/>
            <a:p>
              <a:pPr marL="0" marR="0" lvl="0" indent="0" algn="ctr" rtl="0">
                <a:lnSpc>
                  <a:spcPct val="93000"/>
                </a:lnSpc>
                <a:spcBef>
                  <a:spcPts val="0"/>
                </a:spcBef>
                <a:spcAft>
                  <a:spcPts val="0"/>
                </a:spcAft>
                <a:buNone/>
              </a:pPr>
              <a:endParaRPr sz="1350" b="1" i="0" u="none" strike="noStrike" cap="none">
                <a:solidFill>
                  <a:srgbClr val="000000"/>
                </a:solidFill>
                <a:latin typeface="Arial"/>
                <a:ea typeface="Arial"/>
                <a:cs typeface="Arial"/>
                <a:sym typeface="Arial"/>
              </a:endParaRPr>
            </a:p>
          </p:txBody>
        </p:sp>
      </p:grpSp>
      <p:sp>
        <p:nvSpPr>
          <p:cNvPr id="18" name="Google Shape;500;p4">
            <a:extLst>
              <a:ext uri="{FF2B5EF4-FFF2-40B4-BE49-F238E27FC236}">
                <a16:creationId xmlns:a16="http://schemas.microsoft.com/office/drawing/2014/main" id="{75DD4964-99FD-4A68-961A-815C2D5C24DC}"/>
              </a:ext>
            </a:extLst>
          </p:cNvPr>
          <p:cNvSpPr/>
          <p:nvPr/>
        </p:nvSpPr>
        <p:spPr>
          <a:xfrm>
            <a:off x="6857080" y="1190015"/>
            <a:ext cx="4186058" cy="476100"/>
          </a:xfrm>
          <a:prstGeom prst="rect">
            <a:avLst/>
          </a:prstGeom>
          <a:gradFill>
            <a:gsLst>
              <a:gs pos="0">
                <a:srgbClr val="FFC746"/>
              </a:gs>
              <a:gs pos="100000">
                <a:srgbClr val="FFC600"/>
              </a:gs>
            </a:gsLst>
            <a:lin ang="5400000" scaled="0"/>
          </a:gradFill>
          <a:ln>
            <a:noFill/>
          </a:ln>
          <a:effectLst>
            <a:outerShdw dist="19046" dir="5400000" algn="tl">
              <a:srgbClr val="000000">
                <a:alpha val="62745"/>
              </a:srgbClr>
            </a:outerShdw>
          </a:effectLst>
        </p:spPr>
        <p:txBody>
          <a:bodyPr spcFirstLastPara="1" wrap="square" lIns="68575" tIns="34275" rIns="68575" bIns="34275" anchor="ctr" anchorCtr="1">
            <a:noAutofit/>
          </a:bodyPr>
          <a:lstStyle/>
          <a:p>
            <a:pPr marL="0" marR="0" lvl="0" indent="0" algn="ctr" rtl="0">
              <a:lnSpc>
                <a:spcPct val="100000"/>
              </a:lnSpc>
              <a:spcBef>
                <a:spcPts val="0"/>
              </a:spcBef>
              <a:spcAft>
                <a:spcPts val="0"/>
              </a:spcAft>
              <a:buNone/>
            </a:pPr>
            <a:r>
              <a:rPr lang="fr-FR" sz="1400" b="1" i="0" u="none" strike="noStrike" cap="none" dirty="0">
                <a:solidFill>
                  <a:srgbClr val="FFFFFF"/>
                </a:solidFill>
                <a:latin typeface="Arial"/>
                <a:ea typeface="Arial"/>
                <a:cs typeface="Arial"/>
                <a:sym typeface="Arial"/>
              </a:rPr>
              <a:t>ENSEIGNEMENTS OPTIONNELS</a:t>
            </a:r>
            <a:endParaRPr sz="1400" dirty="0"/>
          </a:p>
        </p:txBody>
      </p:sp>
      <p:sp>
        <p:nvSpPr>
          <p:cNvPr id="19" name="Google Shape;491;p4">
            <a:extLst>
              <a:ext uri="{FF2B5EF4-FFF2-40B4-BE49-F238E27FC236}">
                <a16:creationId xmlns:a16="http://schemas.microsoft.com/office/drawing/2014/main" id="{C3186C44-492B-4861-A906-8BA4ED961A9A}"/>
              </a:ext>
            </a:extLst>
          </p:cNvPr>
          <p:cNvSpPr/>
          <p:nvPr/>
        </p:nvSpPr>
        <p:spPr>
          <a:xfrm>
            <a:off x="6981159" y="1883953"/>
            <a:ext cx="1190624" cy="371477"/>
          </a:xfrm>
          <a:custGeom>
            <a:avLst/>
            <a:gdLst/>
            <a:ahLst/>
            <a:cxnLst/>
            <a:rect l="l" t="t" r="r" b="b"/>
            <a:pathLst>
              <a:path w="120000" h="120000" extrusionOk="0">
                <a:moveTo>
                  <a:pt x="0" y="20000"/>
                </a:moveTo>
                <a:lnTo>
                  <a:pt x="0" y="20000"/>
                </a:lnTo>
                <a:cubicBezTo>
                  <a:pt x="0" y="8954"/>
                  <a:pt x="2794" y="0"/>
                  <a:pt x="6240" y="0"/>
                </a:cubicBezTo>
                <a:lnTo>
                  <a:pt x="113760" y="0"/>
                </a:lnTo>
                <a:cubicBezTo>
                  <a:pt x="115415" y="0"/>
                  <a:pt x="117002" y="2107"/>
                  <a:pt x="118172" y="5858"/>
                </a:cubicBezTo>
                <a:cubicBezTo>
                  <a:pt x="119343" y="9609"/>
                  <a:pt x="120000" y="14696"/>
                  <a:pt x="120000" y="20000"/>
                </a:cubicBezTo>
                <a:lnTo>
                  <a:pt x="120000" y="100000"/>
                </a:lnTo>
                <a:cubicBezTo>
                  <a:pt x="120000" y="111046"/>
                  <a:pt x="117206" y="120000"/>
                  <a:pt x="113760" y="120000"/>
                </a:cubicBezTo>
                <a:lnTo>
                  <a:pt x="6240" y="120000"/>
                </a:lnTo>
                <a:lnTo>
                  <a:pt x="6240" y="120000"/>
                </a:lnTo>
                <a:cubicBezTo>
                  <a:pt x="4585" y="120000"/>
                  <a:pt x="2998" y="117893"/>
                  <a:pt x="1828" y="114142"/>
                </a:cubicBezTo>
                <a:cubicBezTo>
                  <a:pt x="657" y="110391"/>
                  <a:pt x="0" y="105304"/>
                  <a:pt x="0" y="100000"/>
                </a:cubicBezTo>
                <a:close/>
              </a:path>
            </a:pathLst>
          </a:custGeom>
          <a:noFill/>
          <a:ln>
            <a:noFill/>
          </a:ln>
          <a:effectLst>
            <a:outerShdw dist="19046" dir="5400000" algn="tl">
              <a:srgbClr val="000000">
                <a:alpha val="62745"/>
              </a:srgbClr>
            </a:outerShdw>
          </a:effectLst>
        </p:spPr>
        <p:txBody>
          <a:bodyPr spcFirstLastPara="1" wrap="square" lIns="68575" tIns="34275" rIns="68575" bIns="34275" anchor="ctr" anchorCtr="1">
            <a:noAutofit/>
          </a:bodyPr>
          <a:lstStyle/>
          <a:p>
            <a:pPr marL="0" marR="0" lvl="0" indent="0" algn="ctr" rtl="0">
              <a:lnSpc>
                <a:spcPct val="93000"/>
              </a:lnSpc>
              <a:spcBef>
                <a:spcPts val="0"/>
              </a:spcBef>
              <a:spcAft>
                <a:spcPts val="0"/>
              </a:spcAft>
              <a:buNone/>
            </a:pPr>
            <a:r>
              <a:rPr lang="fr-FR" sz="1350" b="1" i="0" u="none" strike="noStrike" cap="none" dirty="0">
                <a:solidFill>
                  <a:srgbClr val="000000"/>
                </a:solidFill>
                <a:latin typeface="Arial"/>
                <a:ea typeface="Arial"/>
                <a:cs typeface="Arial"/>
                <a:sym typeface="Arial"/>
              </a:rPr>
              <a:t>1h30</a:t>
            </a:r>
            <a:endParaRPr sz="1350" b="1" i="0" u="none" strike="noStrike" cap="none" dirty="0">
              <a:solidFill>
                <a:srgbClr val="000000"/>
              </a:solidFill>
              <a:latin typeface="Arial"/>
              <a:ea typeface="Arial"/>
              <a:cs typeface="Arial"/>
              <a:sym typeface="Arial"/>
            </a:endParaRPr>
          </a:p>
        </p:txBody>
      </p:sp>
    </p:spTree>
    <p:extLst>
      <p:ext uri="{BB962C8B-B14F-4D97-AF65-F5344CB8AC3E}">
        <p14:creationId xmlns:p14="http://schemas.microsoft.com/office/powerpoint/2010/main" val="23968034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05AE8D6-E155-FF54-44BA-3E094EFDFD4F}"/>
              </a:ext>
            </a:extLst>
          </p:cNvPr>
          <p:cNvSpPr>
            <a:spLocks noGrp="1"/>
          </p:cNvSpPr>
          <p:nvPr>
            <p:ph type="title"/>
          </p:nvPr>
        </p:nvSpPr>
        <p:spPr/>
        <p:txBody>
          <a:bodyPr/>
          <a:lstStyle/>
          <a:p>
            <a:endParaRPr lang="fr-FR"/>
          </a:p>
        </p:txBody>
      </p:sp>
      <p:sp>
        <p:nvSpPr>
          <p:cNvPr id="3" name="Espace réservé du contenu 2">
            <a:extLst>
              <a:ext uri="{FF2B5EF4-FFF2-40B4-BE49-F238E27FC236}">
                <a16:creationId xmlns:a16="http://schemas.microsoft.com/office/drawing/2014/main" id="{B65A8F10-29E3-692C-EEDC-584A888B12C8}"/>
              </a:ext>
            </a:extLst>
          </p:cNvPr>
          <p:cNvSpPr>
            <a:spLocks noGrp="1"/>
          </p:cNvSpPr>
          <p:nvPr>
            <p:ph idx="1"/>
          </p:nvPr>
        </p:nvSpPr>
        <p:spPr/>
        <p:txBody>
          <a:bodyPr/>
          <a:lstStyle/>
          <a:p>
            <a:endParaRPr lang="fr-FR" dirty="0"/>
          </a:p>
        </p:txBody>
      </p:sp>
      <p:pic>
        <p:nvPicPr>
          <p:cNvPr id="4" name="Image 3">
            <a:extLst>
              <a:ext uri="{FF2B5EF4-FFF2-40B4-BE49-F238E27FC236}">
                <a16:creationId xmlns:a16="http://schemas.microsoft.com/office/drawing/2014/main" id="{BF967288-6664-6FBE-0647-4A03B71444A7}"/>
              </a:ext>
            </a:extLst>
          </p:cNvPr>
          <p:cNvPicPr>
            <a:picLocks noChangeAspect="1"/>
          </p:cNvPicPr>
          <p:nvPr/>
        </p:nvPicPr>
        <p:blipFill>
          <a:blip r:embed="rId2"/>
          <a:stretch>
            <a:fillRect/>
          </a:stretch>
        </p:blipFill>
        <p:spPr>
          <a:xfrm>
            <a:off x="838200" y="285404"/>
            <a:ext cx="10167041" cy="6207471"/>
          </a:xfrm>
          <a:prstGeom prst="rect">
            <a:avLst/>
          </a:prstGeom>
        </p:spPr>
      </p:pic>
    </p:spTree>
    <p:extLst>
      <p:ext uri="{BB962C8B-B14F-4D97-AF65-F5344CB8AC3E}">
        <p14:creationId xmlns:p14="http://schemas.microsoft.com/office/powerpoint/2010/main" val="24669129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A49B0E84-78AF-4BE7-A4A1-F24E0E103343}"/>
              </a:ext>
            </a:extLst>
          </p:cNvPr>
          <p:cNvPicPr>
            <a:picLocks noChangeAspect="1"/>
          </p:cNvPicPr>
          <p:nvPr/>
        </p:nvPicPr>
        <p:blipFill>
          <a:blip r:embed="rId2"/>
          <a:stretch>
            <a:fillRect/>
          </a:stretch>
        </p:blipFill>
        <p:spPr>
          <a:xfrm>
            <a:off x="2009526" y="154745"/>
            <a:ext cx="8330227" cy="6674529"/>
          </a:xfrm>
          <a:prstGeom prst="rect">
            <a:avLst/>
          </a:prstGeom>
        </p:spPr>
      </p:pic>
    </p:spTree>
    <p:extLst>
      <p:ext uri="{BB962C8B-B14F-4D97-AF65-F5344CB8AC3E}">
        <p14:creationId xmlns:p14="http://schemas.microsoft.com/office/powerpoint/2010/main" val="236964087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a:extLst>
              <a:ext uri="{FF2B5EF4-FFF2-40B4-BE49-F238E27FC236}">
                <a16:creationId xmlns:a16="http://schemas.microsoft.com/office/drawing/2014/main" id="{F7CC2E7C-A251-5AF0-533F-D5244D1FFED2}"/>
              </a:ext>
            </a:extLst>
          </p:cNvPr>
          <p:cNvSpPr txBox="1"/>
          <p:nvPr/>
        </p:nvSpPr>
        <p:spPr>
          <a:xfrm>
            <a:off x="749929" y="972534"/>
            <a:ext cx="11543168" cy="400110"/>
          </a:xfrm>
          <a:prstGeom prst="rect">
            <a:avLst/>
          </a:prstGeom>
          <a:noFill/>
        </p:spPr>
        <p:txBody>
          <a:bodyPr wrap="square" rtlCol="0">
            <a:spAutoFit/>
          </a:bodyPr>
          <a:lstStyle/>
          <a:p>
            <a:pPr algn="just"/>
            <a:r>
              <a:rPr lang="fr-FR" sz="2000" b="1" dirty="0">
                <a:solidFill>
                  <a:schemeClr val="bg1"/>
                </a:solidFill>
                <a:latin typeface="Arial" panose="020B0604020202020204" pitchFamily="34" charset="0"/>
                <a:cs typeface="Arial" panose="020B0604020202020204" pitchFamily="34" charset="0"/>
              </a:rPr>
              <a:t>Choix à formuler parmi 13 enseignements de spécialité : 3 en 1° et 2 en terminale</a:t>
            </a:r>
          </a:p>
        </p:txBody>
      </p:sp>
      <p:sp>
        <p:nvSpPr>
          <p:cNvPr id="4" name="Titre 3">
            <a:extLst>
              <a:ext uri="{FF2B5EF4-FFF2-40B4-BE49-F238E27FC236}">
                <a16:creationId xmlns:a16="http://schemas.microsoft.com/office/drawing/2014/main" id="{902DF559-E17A-1A1B-A558-C888FD02F530}"/>
              </a:ext>
            </a:extLst>
          </p:cNvPr>
          <p:cNvSpPr>
            <a:spLocks noGrp="1"/>
          </p:cNvSpPr>
          <p:nvPr>
            <p:ph type="title"/>
          </p:nvPr>
        </p:nvSpPr>
        <p:spPr>
          <a:xfrm>
            <a:off x="1912126" y="217910"/>
            <a:ext cx="8534400" cy="754624"/>
          </a:xfrm>
        </p:spPr>
        <p:txBody>
          <a:bodyPr/>
          <a:lstStyle/>
          <a:p>
            <a:r>
              <a:rPr lang="fr-FR" b="1" dirty="0">
                <a:latin typeface="Arial" panose="020B0604020202020204" pitchFamily="34" charset="0"/>
                <a:cs typeface="Arial" panose="020B0604020202020204" pitchFamily="34" charset="0"/>
              </a:rPr>
              <a:t>ENSEIGNEMENTS DE SPÉCIALITÉ</a:t>
            </a:r>
          </a:p>
        </p:txBody>
      </p:sp>
      <p:sp>
        <p:nvSpPr>
          <p:cNvPr id="6" name="ZoneTexte 5">
            <a:extLst>
              <a:ext uri="{FF2B5EF4-FFF2-40B4-BE49-F238E27FC236}">
                <a16:creationId xmlns:a16="http://schemas.microsoft.com/office/drawing/2014/main" id="{6AE8CFCA-B614-14E5-086A-13436051CFB0}"/>
              </a:ext>
            </a:extLst>
          </p:cNvPr>
          <p:cNvSpPr txBox="1"/>
          <p:nvPr/>
        </p:nvSpPr>
        <p:spPr>
          <a:xfrm>
            <a:off x="896293" y="1562767"/>
            <a:ext cx="10954693" cy="4708981"/>
          </a:xfrm>
          <a:prstGeom prst="rect">
            <a:avLst/>
          </a:prstGeom>
          <a:noFill/>
        </p:spPr>
        <p:txBody>
          <a:bodyPr wrap="square">
            <a:spAutoFit/>
          </a:bodyPr>
          <a:lstStyle/>
          <a:p>
            <a:pPr marL="285750" indent="-285750">
              <a:buFont typeface="Arial" panose="020B0604020202020204" pitchFamily="34" charset="0"/>
              <a:buChar char="•"/>
            </a:pPr>
            <a:r>
              <a:rPr lang="fr-FR" sz="2000" b="1" dirty="0">
                <a:solidFill>
                  <a:schemeClr val="bg1"/>
                </a:solidFill>
                <a:latin typeface="Arial" panose="020B0604020202020204" pitchFamily="34" charset="0"/>
                <a:cs typeface="Arial" panose="020B0604020202020204" pitchFamily="34" charset="0"/>
              </a:rPr>
              <a:t>Arts (Arts du cirque, Arts plastiques, Cinéma-audiovisuel, Danse, Histoire des arts, Musique, Théâtre)</a:t>
            </a:r>
          </a:p>
          <a:p>
            <a:pPr marL="285750" indent="-285750">
              <a:buFont typeface="Arial" panose="020B0604020202020204" pitchFamily="34" charset="0"/>
              <a:buChar char="•"/>
            </a:pPr>
            <a:r>
              <a:rPr lang="fr-FR" sz="2000" b="1" dirty="0">
                <a:solidFill>
                  <a:schemeClr val="bg1"/>
                </a:solidFill>
                <a:latin typeface="Arial" panose="020B0604020202020204" pitchFamily="34" charset="0"/>
                <a:cs typeface="Arial" panose="020B0604020202020204" pitchFamily="34" charset="0"/>
              </a:rPr>
              <a:t>Biologie-écologie</a:t>
            </a:r>
          </a:p>
          <a:p>
            <a:pPr marL="285750" indent="-285750">
              <a:buFont typeface="Arial" panose="020B0604020202020204" pitchFamily="34" charset="0"/>
              <a:buChar char="•"/>
            </a:pPr>
            <a:r>
              <a:rPr lang="fr-FR" sz="2000" b="1" dirty="0">
                <a:solidFill>
                  <a:schemeClr val="bg1"/>
                </a:solidFill>
                <a:latin typeface="Arial" panose="020B0604020202020204" pitchFamily="34" charset="0"/>
                <a:cs typeface="Arial" panose="020B0604020202020204" pitchFamily="34" charset="0"/>
              </a:rPr>
              <a:t>Éducation physique, pratiques et culture sportives</a:t>
            </a:r>
          </a:p>
          <a:p>
            <a:pPr marL="285750" indent="-285750">
              <a:buFont typeface="Arial" panose="020B0604020202020204" pitchFamily="34" charset="0"/>
              <a:buChar char="•"/>
            </a:pPr>
            <a:r>
              <a:rPr lang="fr-FR" sz="2000" b="1" dirty="0">
                <a:solidFill>
                  <a:schemeClr val="bg1"/>
                </a:solidFill>
                <a:latin typeface="Arial" panose="020B0604020202020204" pitchFamily="34" charset="0"/>
                <a:cs typeface="Arial" panose="020B0604020202020204" pitchFamily="34" charset="0"/>
              </a:rPr>
              <a:t>Histoire-géographie, géopolitique et sciences politiques</a:t>
            </a:r>
          </a:p>
          <a:p>
            <a:pPr marL="285750" indent="-285750">
              <a:buFont typeface="Arial" panose="020B0604020202020204" pitchFamily="34" charset="0"/>
              <a:buChar char="•"/>
            </a:pPr>
            <a:r>
              <a:rPr lang="fr-FR" sz="2000" b="1" dirty="0">
                <a:solidFill>
                  <a:schemeClr val="bg1"/>
                </a:solidFill>
                <a:latin typeface="Arial" panose="020B0604020202020204" pitchFamily="34" charset="0"/>
                <a:cs typeface="Arial" panose="020B0604020202020204" pitchFamily="34" charset="0"/>
              </a:rPr>
              <a:t>Humanités, littérature et philosophie</a:t>
            </a:r>
          </a:p>
          <a:p>
            <a:pPr marL="285750" indent="-285750">
              <a:buFont typeface="Arial" panose="020B0604020202020204" pitchFamily="34" charset="0"/>
              <a:buChar char="•"/>
            </a:pPr>
            <a:r>
              <a:rPr lang="fr-FR" sz="2000" b="1" dirty="0">
                <a:solidFill>
                  <a:schemeClr val="bg1"/>
                </a:solidFill>
                <a:latin typeface="Arial" panose="020B0604020202020204" pitchFamily="34" charset="0"/>
                <a:cs typeface="Arial" panose="020B0604020202020204" pitchFamily="34" charset="0"/>
              </a:rPr>
              <a:t>Langues, littératures et cultures étrangères et régionales (Anglais, Allemand, Espagnol, Italien, Portugais, Basque, Breton, Catalan, Corse, Créole, Occitan, Tahitien)</a:t>
            </a:r>
          </a:p>
          <a:p>
            <a:pPr marL="285750" indent="-285750">
              <a:buFont typeface="Arial" panose="020B0604020202020204" pitchFamily="34" charset="0"/>
              <a:buChar char="•"/>
            </a:pPr>
            <a:r>
              <a:rPr lang="fr-FR" sz="2000" b="1" dirty="0">
                <a:solidFill>
                  <a:schemeClr val="bg1"/>
                </a:solidFill>
                <a:latin typeface="Arial" panose="020B0604020202020204" pitchFamily="34" charset="0"/>
                <a:cs typeface="Arial" panose="020B0604020202020204" pitchFamily="34" charset="0"/>
              </a:rPr>
              <a:t>Littérature et langues et cultures de l’antiquité (Grec, Latin)</a:t>
            </a:r>
          </a:p>
          <a:p>
            <a:pPr marL="285750" indent="-285750">
              <a:buFont typeface="Arial" panose="020B0604020202020204" pitchFamily="34" charset="0"/>
              <a:buChar char="•"/>
            </a:pPr>
            <a:r>
              <a:rPr lang="fr-FR" sz="2000" b="1" dirty="0">
                <a:solidFill>
                  <a:schemeClr val="bg1"/>
                </a:solidFill>
                <a:latin typeface="Arial" panose="020B0604020202020204" pitchFamily="34" charset="0"/>
                <a:cs typeface="Arial" panose="020B0604020202020204" pitchFamily="34" charset="0"/>
              </a:rPr>
              <a:t>Mathématiques</a:t>
            </a:r>
          </a:p>
          <a:p>
            <a:pPr marL="285750" indent="-285750">
              <a:buFont typeface="Arial" panose="020B0604020202020204" pitchFamily="34" charset="0"/>
              <a:buChar char="•"/>
            </a:pPr>
            <a:r>
              <a:rPr lang="fr-FR" sz="2000" b="1" dirty="0">
                <a:solidFill>
                  <a:schemeClr val="bg1"/>
                </a:solidFill>
                <a:latin typeface="Arial" panose="020B0604020202020204" pitchFamily="34" charset="0"/>
                <a:cs typeface="Arial" panose="020B0604020202020204" pitchFamily="34" charset="0"/>
              </a:rPr>
              <a:t>Numérique et sciences informatiques</a:t>
            </a:r>
          </a:p>
          <a:p>
            <a:pPr marL="285750" indent="-285750">
              <a:buFont typeface="Arial" panose="020B0604020202020204" pitchFamily="34" charset="0"/>
              <a:buChar char="•"/>
            </a:pPr>
            <a:r>
              <a:rPr lang="fr-FR" sz="2000" b="1" dirty="0">
                <a:solidFill>
                  <a:schemeClr val="bg1"/>
                </a:solidFill>
                <a:latin typeface="Arial" panose="020B0604020202020204" pitchFamily="34" charset="0"/>
                <a:cs typeface="Arial" panose="020B0604020202020204" pitchFamily="34" charset="0"/>
              </a:rPr>
              <a:t>Physique-chimie</a:t>
            </a:r>
          </a:p>
          <a:p>
            <a:pPr marL="285750" indent="-285750">
              <a:buFont typeface="Arial" panose="020B0604020202020204" pitchFamily="34" charset="0"/>
              <a:buChar char="•"/>
            </a:pPr>
            <a:r>
              <a:rPr lang="fr-FR" sz="2000" b="1" dirty="0">
                <a:solidFill>
                  <a:schemeClr val="bg1"/>
                </a:solidFill>
                <a:latin typeface="Arial" panose="020B0604020202020204" pitchFamily="34" charset="0"/>
                <a:cs typeface="Arial" panose="020B0604020202020204" pitchFamily="34" charset="0"/>
              </a:rPr>
              <a:t>Sciences de la vie et de la terre</a:t>
            </a:r>
          </a:p>
          <a:p>
            <a:pPr marL="285750" indent="-285750">
              <a:buFont typeface="Arial" panose="020B0604020202020204" pitchFamily="34" charset="0"/>
              <a:buChar char="•"/>
            </a:pPr>
            <a:r>
              <a:rPr lang="fr-FR" sz="2000" b="1" dirty="0">
                <a:solidFill>
                  <a:schemeClr val="bg1"/>
                </a:solidFill>
                <a:latin typeface="Arial" panose="020B0604020202020204" pitchFamily="34" charset="0"/>
                <a:cs typeface="Arial" panose="020B0604020202020204" pitchFamily="34" charset="0"/>
              </a:rPr>
              <a:t>Sciences de l’ingénieur</a:t>
            </a:r>
          </a:p>
          <a:p>
            <a:pPr marL="285750" indent="-285750">
              <a:buFont typeface="Arial" panose="020B0604020202020204" pitchFamily="34" charset="0"/>
              <a:buChar char="•"/>
            </a:pPr>
            <a:r>
              <a:rPr lang="fr-FR" sz="2000" b="1" dirty="0">
                <a:solidFill>
                  <a:schemeClr val="bg1"/>
                </a:solidFill>
                <a:latin typeface="Arial" panose="020B0604020202020204" pitchFamily="34" charset="0"/>
                <a:cs typeface="Arial" panose="020B0604020202020204" pitchFamily="34" charset="0"/>
              </a:rPr>
              <a:t>Sciences économiques et sociales</a:t>
            </a:r>
          </a:p>
        </p:txBody>
      </p:sp>
    </p:spTree>
    <p:extLst>
      <p:ext uri="{BB962C8B-B14F-4D97-AF65-F5344CB8AC3E}">
        <p14:creationId xmlns:p14="http://schemas.microsoft.com/office/powerpoint/2010/main" val="3143376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Espace réservé du contenu 3">
            <a:extLst>
              <a:ext uri="{FF2B5EF4-FFF2-40B4-BE49-F238E27FC236}">
                <a16:creationId xmlns:a16="http://schemas.microsoft.com/office/drawing/2014/main" id="{7E8E17A7-5910-9143-039C-9ACC5839EE61}"/>
              </a:ext>
            </a:extLst>
          </p:cNvPr>
          <p:cNvPicPr>
            <a:picLocks noGrp="1" noChangeAspect="1"/>
          </p:cNvPicPr>
          <p:nvPr>
            <p:ph idx="1"/>
          </p:nvPr>
        </p:nvPicPr>
        <p:blipFill>
          <a:blip r:embed="rId2"/>
          <a:stretch>
            <a:fillRect/>
          </a:stretch>
        </p:blipFill>
        <p:spPr>
          <a:xfrm>
            <a:off x="678442" y="0"/>
            <a:ext cx="10834685" cy="6792983"/>
          </a:xfrm>
          <a:prstGeom prst="rect">
            <a:avLst/>
          </a:prstGeom>
        </p:spPr>
      </p:pic>
    </p:spTree>
    <p:extLst>
      <p:ext uri="{BB962C8B-B14F-4D97-AF65-F5344CB8AC3E}">
        <p14:creationId xmlns:p14="http://schemas.microsoft.com/office/powerpoint/2010/main" val="158983726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D41090F-530B-16AA-6C41-1A114579555D}"/>
              </a:ext>
            </a:extLst>
          </p:cNvPr>
          <p:cNvSpPr>
            <a:spLocks noGrp="1"/>
          </p:cNvSpPr>
          <p:nvPr>
            <p:ph type="title"/>
          </p:nvPr>
        </p:nvSpPr>
        <p:spPr>
          <a:xfrm>
            <a:off x="838200" y="590209"/>
            <a:ext cx="10515600" cy="1154186"/>
          </a:xfrm>
        </p:spPr>
        <p:txBody>
          <a:bodyPr>
            <a:normAutofit/>
          </a:bodyPr>
          <a:lstStyle/>
          <a:p>
            <a:pPr algn="ctr"/>
            <a:r>
              <a:rPr lang="fr-FR" b="1" dirty="0">
                <a:latin typeface="Arial" panose="020B0604020202020204" pitchFamily="34" charset="0"/>
                <a:cs typeface="Arial" panose="020B0604020202020204" pitchFamily="34" charset="0"/>
              </a:rPr>
              <a:t>CAP ou BAC PRO en apprentissage</a:t>
            </a:r>
          </a:p>
        </p:txBody>
      </p:sp>
      <p:sp>
        <p:nvSpPr>
          <p:cNvPr id="4" name="Titre 1">
            <a:extLst>
              <a:ext uri="{FF2B5EF4-FFF2-40B4-BE49-F238E27FC236}">
                <a16:creationId xmlns:a16="http://schemas.microsoft.com/office/drawing/2014/main" id="{F158DE37-8EAA-4357-9304-BA02EA18074D}"/>
              </a:ext>
            </a:extLst>
          </p:cNvPr>
          <p:cNvSpPr txBox="1">
            <a:spLocks/>
          </p:cNvSpPr>
          <p:nvPr/>
        </p:nvSpPr>
        <p:spPr>
          <a:xfrm>
            <a:off x="606136" y="1845315"/>
            <a:ext cx="10979727" cy="3799341"/>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2400" dirty="0">
                <a:solidFill>
                  <a:schemeClr val="bg1"/>
                </a:solidFill>
                <a:latin typeface="Arial" panose="020B0604020202020204" pitchFamily="34" charset="0"/>
                <a:cs typeface="Arial" panose="020B0604020202020204" pitchFamily="34" charset="0"/>
              </a:rPr>
              <a:t>Les démarches :</a:t>
            </a:r>
          </a:p>
          <a:p>
            <a:pPr marL="571500" indent="-571500">
              <a:buFont typeface="Arial" panose="020B0604020202020204" pitchFamily="34" charset="0"/>
              <a:buChar char="•"/>
            </a:pPr>
            <a:endParaRPr lang="fr-FR" sz="2400" dirty="0">
              <a:solidFill>
                <a:schemeClr val="bg1"/>
              </a:solidFill>
              <a:latin typeface="Arial" panose="020B0604020202020204" pitchFamily="34" charset="0"/>
              <a:cs typeface="Arial" panose="020B0604020202020204" pitchFamily="34" charset="0"/>
            </a:endParaRPr>
          </a:p>
          <a:p>
            <a:pPr marL="1028700" lvl="1" indent="-571500">
              <a:buFont typeface="Arial" panose="020B0604020202020204" pitchFamily="34" charset="0"/>
              <a:buChar char="•"/>
            </a:pPr>
            <a:r>
              <a:rPr lang="fr-FR" sz="2400" dirty="0">
                <a:solidFill>
                  <a:schemeClr val="bg1"/>
                </a:solidFill>
                <a:latin typeface="Arial" panose="020B0604020202020204" pitchFamily="34" charset="0"/>
                <a:cs typeface="Arial" panose="020B0604020202020204" pitchFamily="34" charset="0"/>
              </a:rPr>
              <a:t>Une entreprise (maître d’apprentissage)</a:t>
            </a:r>
            <a:br>
              <a:rPr lang="fr-FR" sz="2400" dirty="0">
                <a:solidFill>
                  <a:schemeClr val="bg1"/>
                </a:solidFill>
                <a:latin typeface="Arial" panose="020B0604020202020204" pitchFamily="34" charset="0"/>
                <a:cs typeface="Arial" panose="020B0604020202020204" pitchFamily="34" charset="0"/>
              </a:rPr>
            </a:br>
            <a:endParaRPr lang="fr-FR" sz="2400" dirty="0">
              <a:solidFill>
                <a:schemeClr val="bg1"/>
              </a:solidFill>
              <a:latin typeface="Arial" panose="020B0604020202020204" pitchFamily="34" charset="0"/>
              <a:cs typeface="Arial" panose="020B0604020202020204" pitchFamily="34" charset="0"/>
            </a:endParaRPr>
          </a:p>
          <a:p>
            <a:pPr marL="1028700" lvl="1" indent="-571500">
              <a:buFont typeface="Arial" panose="020B0604020202020204" pitchFamily="34" charset="0"/>
              <a:buChar char="•"/>
            </a:pPr>
            <a:r>
              <a:rPr lang="fr-FR" sz="2400" dirty="0">
                <a:solidFill>
                  <a:schemeClr val="bg1"/>
                </a:solidFill>
                <a:latin typeface="Arial" panose="020B0604020202020204" pitchFamily="34" charset="0"/>
                <a:cs typeface="Arial" panose="020B0604020202020204" pitchFamily="34" charset="0"/>
              </a:rPr>
              <a:t>Un centre de formation (attention</a:t>
            </a:r>
            <a:r>
              <a:rPr lang="fr-FR" sz="2400" dirty="0">
                <a:latin typeface="Arial" panose="020B0604020202020204" pitchFamily="34" charset="0"/>
                <a:cs typeface="Arial" panose="020B0604020202020204" pitchFamily="34" charset="0"/>
              </a:rPr>
              <a:t> </a:t>
            </a:r>
            <a:r>
              <a:rPr lang="fr-FR" sz="2400" b="1" dirty="0">
                <a:solidFill>
                  <a:schemeClr val="bg1"/>
                </a:solidFill>
                <a:latin typeface="Arial" panose="020B0604020202020204" pitchFamily="34" charset="0"/>
                <a:cs typeface="Arial" panose="020B0604020202020204" pitchFamily="34" charset="0"/>
              </a:rPr>
              <a:t>procéder à une pré-inscription au 2</a:t>
            </a:r>
            <a:r>
              <a:rPr lang="fr-FR" sz="2400" b="1" baseline="30000" dirty="0">
                <a:solidFill>
                  <a:schemeClr val="bg1"/>
                </a:solidFill>
                <a:latin typeface="Arial" panose="020B0604020202020204" pitchFamily="34" charset="0"/>
                <a:cs typeface="Arial" panose="020B0604020202020204" pitchFamily="34" charset="0"/>
              </a:rPr>
              <a:t>nd</a:t>
            </a:r>
            <a:r>
              <a:rPr lang="fr-FR" sz="2400" b="1" dirty="0">
                <a:solidFill>
                  <a:schemeClr val="bg1"/>
                </a:solidFill>
                <a:latin typeface="Arial" panose="020B0604020202020204" pitchFamily="34" charset="0"/>
                <a:cs typeface="Arial" panose="020B0604020202020204" pitchFamily="34" charset="0"/>
              </a:rPr>
              <a:t> trimestre avant l’inscription définitive).</a:t>
            </a:r>
          </a:p>
          <a:p>
            <a:pPr marL="571500" indent="-571500">
              <a:buFont typeface="Arial" panose="020B0604020202020204" pitchFamily="34" charset="0"/>
              <a:buChar char="•"/>
            </a:pPr>
            <a:endParaRPr lang="fr-FR" sz="2400" dirty="0">
              <a:latin typeface="Arial" panose="020B0604020202020204" pitchFamily="34" charset="0"/>
              <a:cs typeface="Arial" panose="020B0604020202020204" pitchFamily="34" charset="0"/>
            </a:endParaRPr>
          </a:p>
          <a:p>
            <a:pPr algn="ctr"/>
            <a:br>
              <a:rPr lang="fr-FR" sz="2400" dirty="0">
                <a:latin typeface="Arial" panose="020B0604020202020204" pitchFamily="34" charset="0"/>
                <a:cs typeface="Arial" panose="020B0604020202020204" pitchFamily="34" charset="0"/>
              </a:rPr>
            </a:br>
            <a:r>
              <a:rPr lang="fr-FR" sz="2400" dirty="0">
                <a:solidFill>
                  <a:schemeClr val="bg1"/>
                </a:solidFill>
                <a:latin typeface="Arial" panose="020B0604020202020204" pitchFamily="34" charset="0"/>
                <a:cs typeface="Arial" panose="020B0604020202020204" pitchFamily="34" charset="0"/>
              </a:rPr>
              <a:t>Il est conseillé de faire des vœux dans la voie initiale.</a:t>
            </a:r>
          </a:p>
        </p:txBody>
      </p:sp>
    </p:spTree>
    <p:extLst>
      <p:ext uri="{BB962C8B-B14F-4D97-AF65-F5344CB8AC3E}">
        <p14:creationId xmlns:p14="http://schemas.microsoft.com/office/powerpoint/2010/main" val="16019625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11BF571-37F6-B40D-2072-9461C7CDCFFF}"/>
              </a:ext>
            </a:extLst>
          </p:cNvPr>
          <p:cNvSpPr>
            <a:spLocks noGrp="1"/>
          </p:cNvSpPr>
          <p:nvPr>
            <p:ph type="title"/>
          </p:nvPr>
        </p:nvSpPr>
        <p:spPr>
          <a:xfrm>
            <a:off x="1436408" y="237233"/>
            <a:ext cx="8534400" cy="1507067"/>
          </a:xfrm>
        </p:spPr>
        <p:txBody>
          <a:bodyPr>
            <a:normAutofit/>
          </a:bodyPr>
          <a:lstStyle/>
          <a:p>
            <a:pPr algn="ctr"/>
            <a:r>
              <a:rPr lang="fr-FR" b="1" dirty="0">
                <a:latin typeface="Arial" panose="020B0604020202020204" pitchFamily="34" charset="0"/>
                <a:cs typeface="Arial" panose="020B0604020202020204" pitchFamily="34" charset="0"/>
              </a:rPr>
              <a:t>PARCOURS AVENIR</a:t>
            </a:r>
            <a:endParaRPr lang="fr-FR" dirty="0"/>
          </a:p>
        </p:txBody>
      </p:sp>
      <p:sp>
        <p:nvSpPr>
          <p:cNvPr id="3" name="Espace réservé du contenu 2">
            <a:extLst>
              <a:ext uri="{FF2B5EF4-FFF2-40B4-BE49-F238E27FC236}">
                <a16:creationId xmlns:a16="http://schemas.microsoft.com/office/drawing/2014/main" id="{7F4387DA-AA08-A638-62C0-A775CB97160C}"/>
              </a:ext>
            </a:extLst>
          </p:cNvPr>
          <p:cNvSpPr>
            <a:spLocks noGrp="1"/>
          </p:cNvSpPr>
          <p:nvPr>
            <p:ph idx="1"/>
          </p:nvPr>
        </p:nvSpPr>
        <p:spPr>
          <a:xfrm>
            <a:off x="1030788" y="2251966"/>
            <a:ext cx="10617261" cy="3615267"/>
          </a:xfrm>
        </p:spPr>
        <p:txBody>
          <a:bodyPr>
            <a:noAutofit/>
          </a:bodyPr>
          <a:lstStyle/>
          <a:p>
            <a:pPr algn="just"/>
            <a:r>
              <a:rPr lang="fr-FR" sz="3200" b="1" dirty="0">
                <a:solidFill>
                  <a:schemeClr val="bg1"/>
                </a:solidFill>
                <a:latin typeface="Arial" panose="020B0604020202020204" pitchFamily="34" charset="0"/>
                <a:cs typeface="Arial" panose="020B0604020202020204" pitchFamily="34" charset="0"/>
              </a:rPr>
              <a:t>une séquence d’observation </a:t>
            </a:r>
            <a:r>
              <a:rPr lang="fr-FR" sz="3200" dirty="0">
                <a:solidFill>
                  <a:schemeClr val="bg1"/>
                </a:solidFill>
                <a:latin typeface="Arial" panose="020B0604020202020204" pitchFamily="34" charset="0"/>
                <a:cs typeface="Arial" panose="020B0604020202020204" pitchFamily="34" charset="0"/>
              </a:rPr>
              <a:t>obligatoire en entreprise</a:t>
            </a:r>
          </a:p>
          <a:p>
            <a:pPr algn="just"/>
            <a:r>
              <a:rPr lang="fr-FR" sz="3200" b="1" dirty="0">
                <a:solidFill>
                  <a:schemeClr val="bg1"/>
                </a:solidFill>
                <a:latin typeface="Arial" panose="020B0604020202020204" pitchFamily="34" charset="0"/>
                <a:cs typeface="Arial" panose="020B0604020202020204" pitchFamily="34" charset="0"/>
              </a:rPr>
              <a:t>« la semaine de la voie professionnelle ».</a:t>
            </a:r>
          </a:p>
          <a:p>
            <a:pPr algn="just"/>
            <a:r>
              <a:rPr lang="fr-FR" sz="3200" b="1" dirty="0">
                <a:solidFill>
                  <a:schemeClr val="bg1"/>
                </a:solidFill>
                <a:latin typeface="Arial" panose="020B0604020202020204" pitchFamily="34" charset="0"/>
                <a:cs typeface="Arial" panose="020B0604020202020204" pitchFamily="34" charset="0"/>
              </a:rPr>
              <a:t>Journées portes ouvertes </a:t>
            </a:r>
            <a:r>
              <a:rPr lang="fr-FR" sz="3200" dirty="0">
                <a:solidFill>
                  <a:schemeClr val="bg1"/>
                </a:solidFill>
                <a:latin typeface="Arial" panose="020B0604020202020204" pitchFamily="34" charset="0"/>
                <a:cs typeface="Arial" panose="020B0604020202020204" pitchFamily="34" charset="0"/>
              </a:rPr>
              <a:t>(</a:t>
            </a:r>
            <a:r>
              <a:rPr lang="fr-FR" sz="3200" dirty="0" err="1">
                <a:solidFill>
                  <a:schemeClr val="bg1"/>
                </a:solidFill>
                <a:latin typeface="Arial" panose="020B0604020202020204" pitchFamily="34" charset="0"/>
                <a:cs typeface="Arial" panose="020B0604020202020204" pitchFamily="34" charset="0"/>
              </a:rPr>
              <a:t>LP</a:t>
            </a:r>
            <a:r>
              <a:rPr lang="fr-FR" sz="3200" dirty="0">
                <a:solidFill>
                  <a:schemeClr val="bg1"/>
                </a:solidFill>
                <a:latin typeface="Arial" panose="020B0604020202020204" pitchFamily="34" charset="0"/>
                <a:cs typeface="Arial" panose="020B0604020202020204" pitchFamily="34" charset="0"/>
              </a:rPr>
              <a:t>, MFR, CFA, </a:t>
            </a:r>
            <a:r>
              <a:rPr lang="fr-FR" sz="3200" dirty="0" err="1">
                <a:solidFill>
                  <a:schemeClr val="bg1"/>
                </a:solidFill>
                <a:latin typeface="Arial" panose="020B0604020202020204" pitchFamily="34" charset="0"/>
                <a:cs typeface="Arial" panose="020B0604020202020204" pitchFamily="34" charset="0"/>
              </a:rPr>
              <a:t>CECOF</a:t>
            </a:r>
            <a:r>
              <a:rPr lang="fr-FR" sz="3200" dirty="0">
                <a:solidFill>
                  <a:schemeClr val="bg1"/>
                </a:solidFill>
                <a:latin typeface="Arial" panose="020B0604020202020204" pitchFamily="34" charset="0"/>
                <a:cs typeface="Arial" panose="020B0604020202020204" pitchFamily="34" charset="0"/>
              </a:rPr>
              <a:t>…).</a:t>
            </a:r>
          </a:p>
          <a:p>
            <a:pPr algn="just"/>
            <a:r>
              <a:rPr lang="fr-FR" sz="3200" b="1" dirty="0">
                <a:solidFill>
                  <a:schemeClr val="bg1"/>
                </a:solidFill>
                <a:latin typeface="Arial" panose="020B0604020202020204" pitchFamily="34" charset="0"/>
                <a:cs typeface="Arial" panose="020B0604020202020204" pitchFamily="34" charset="0"/>
              </a:rPr>
              <a:t>mini-stages en lycée professionnel.</a:t>
            </a:r>
            <a:endParaRPr lang="fr-FR" sz="3200" dirty="0">
              <a:solidFill>
                <a:schemeClr val="bg1"/>
              </a:solidFill>
              <a:latin typeface="Arial" panose="020B0604020202020204" pitchFamily="34" charset="0"/>
              <a:cs typeface="Arial" panose="020B0604020202020204" pitchFamily="34" charset="0"/>
            </a:endParaRPr>
          </a:p>
          <a:p>
            <a:pPr algn="just"/>
            <a:r>
              <a:rPr lang="fr-FR" sz="3200" b="1" dirty="0">
                <a:solidFill>
                  <a:schemeClr val="bg1"/>
                </a:solidFill>
                <a:latin typeface="Arial" panose="020B0604020202020204" pitchFamily="34" charset="0"/>
                <a:cs typeface="Arial" panose="020B0604020202020204" pitchFamily="34" charset="0"/>
              </a:rPr>
              <a:t>stages courts en entreprise ou avec une durée adaptée (notamment pour travailler l’entrée en apprentissage).</a:t>
            </a:r>
          </a:p>
        </p:txBody>
      </p:sp>
    </p:spTree>
    <p:extLst>
      <p:ext uri="{BB962C8B-B14F-4D97-AF65-F5344CB8AC3E}">
        <p14:creationId xmlns:p14="http://schemas.microsoft.com/office/powerpoint/2010/main" val="407269456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E70A5DC-BDC8-C02B-B289-5506B7DF5EDE}"/>
              </a:ext>
            </a:extLst>
          </p:cNvPr>
          <p:cNvSpPr>
            <a:spLocks noGrp="1"/>
          </p:cNvSpPr>
          <p:nvPr>
            <p:ph type="title"/>
          </p:nvPr>
        </p:nvSpPr>
        <p:spPr>
          <a:xfrm>
            <a:off x="1266102" y="0"/>
            <a:ext cx="8534400" cy="1507067"/>
          </a:xfrm>
        </p:spPr>
        <p:txBody>
          <a:bodyPr/>
          <a:lstStyle/>
          <a:p>
            <a:r>
              <a:rPr lang="fr-FR" b="1" dirty="0">
                <a:latin typeface="Arial" panose="020B0604020202020204" pitchFamily="34" charset="0"/>
                <a:cs typeface="Arial" panose="020B0604020202020204" pitchFamily="34" charset="0"/>
              </a:rPr>
              <a:t>L’apprentissage</a:t>
            </a:r>
          </a:p>
        </p:txBody>
      </p:sp>
      <p:pic>
        <p:nvPicPr>
          <p:cNvPr id="5" name="Espace réservé du contenu 4">
            <a:extLst>
              <a:ext uri="{FF2B5EF4-FFF2-40B4-BE49-F238E27FC236}">
                <a16:creationId xmlns:a16="http://schemas.microsoft.com/office/drawing/2014/main" id="{67729275-6704-2C8B-DA01-F4A749EA5CE6}"/>
              </a:ext>
            </a:extLst>
          </p:cNvPr>
          <p:cNvPicPr>
            <a:picLocks noGrp="1" noChangeAspect="1"/>
          </p:cNvPicPr>
          <p:nvPr>
            <p:ph idx="1"/>
          </p:nvPr>
        </p:nvPicPr>
        <p:blipFill>
          <a:blip r:embed="rId2"/>
          <a:stretch>
            <a:fillRect/>
          </a:stretch>
        </p:blipFill>
        <p:spPr>
          <a:xfrm>
            <a:off x="3367642" y="1313104"/>
            <a:ext cx="7332016" cy="5143115"/>
          </a:xfrm>
          <a:prstGeom prst="rect">
            <a:avLst/>
          </a:prstGeom>
        </p:spPr>
      </p:pic>
    </p:spTree>
    <p:extLst>
      <p:ext uri="{BB962C8B-B14F-4D97-AF65-F5344CB8AC3E}">
        <p14:creationId xmlns:p14="http://schemas.microsoft.com/office/powerpoint/2010/main" val="285762228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D6AF799-721E-B417-B60E-D8B162B49E84}"/>
              </a:ext>
            </a:extLst>
          </p:cNvPr>
          <p:cNvSpPr>
            <a:spLocks noGrp="1"/>
          </p:cNvSpPr>
          <p:nvPr>
            <p:ph type="title"/>
          </p:nvPr>
        </p:nvSpPr>
        <p:spPr>
          <a:xfrm>
            <a:off x="479834" y="365125"/>
            <a:ext cx="10873966" cy="1325563"/>
          </a:xfrm>
        </p:spPr>
        <p:txBody>
          <a:bodyPr>
            <a:normAutofit/>
          </a:bodyPr>
          <a:lstStyle/>
          <a:p>
            <a:r>
              <a:rPr lang="fr-FR" b="1" dirty="0">
                <a:latin typeface="Arial" panose="020B0604020202020204" pitchFamily="34" charset="0"/>
                <a:cs typeface="Arial" panose="020B0604020202020204" pitchFamily="34" charset="0"/>
              </a:rPr>
              <a:t>Les familles de </a:t>
            </a:r>
            <a:br>
              <a:rPr lang="fr-FR" b="1" dirty="0">
                <a:latin typeface="Arial" panose="020B0604020202020204" pitchFamily="34" charset="0"/>
                <a:cs typeface="Arial" panose="020B0604020202020204" pitchFamily="34" charset="0"/>
              </a:rPr>
            </a:br>
            <a:r>
              <a:rPr lang="fr-FR" b="1" dirty="0">
                <a:latin typeface="Arial" panose="020B0604020202020204" pitchFamily="34" charset="0"/>
                <a:cs typeface="Arial" panose="020B0604020202020204" pitchFamily="34" charset="0"/>
              </a:rPr>
              <a:t>métiers</a:t>
            </a:r>
          </a:p>
        </p:txBody>
      </p:sp>
      <p:pic>
        <p:nvPicPr>
          <p:cNvPr id="5" name="Espace réservé du contenu 4">
            <a:extLst>
              <a:ext uri="{FF2B5EF4-FFF2-40B4-BE49-F238E27FC236}">
                <a16:creationId xmlns:a16="http://schemas.microsoft.com/office/drawing/2014/main" id="{01D2742A-E058-8F60-C7C8-80D9D54D9018}"/>
              </a:ext>
            </a:extLst>
          </p:cNvPr>
          <p:cNvPicPr>
            <a:picLocks noGrp="1" noChangeAspect="1"/>
          </p:cNvPicPr>
          <p:nvPr>
            <p:ph idx="1"/>
          </p:nvPr>
        </p:nvPicPr>
        <p:blipFill>
          <a:blip r:embed="rId2"/>
          <a:stretch>
            <a:fillRect/>
          </a:stretch>
        </p:blipFill>
        <p:spPr>
          <a:xfrm>
            <a:off x="5542104" y="110836"/>
            <a:ext cx="6430967" cy="6636327"/>
          </a:xfrm>
          <a:prstGeom prst="rect">
            <a:avLst/>
          </a:prstGeom>
        </p:spPr>
      </p:pic>
    </p:spTree>
    <p:extLst>
      <p:ext uri="{BB962C8B-B14F-4D97-AF65-F5344CB8AC3E}">
        <p14:creationId xmlns:p14="http://schemas.microsoft.com/office/powerpoint/2010/main" val="318424568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Espace réservé du contenu 4">
            <a:extLst>
              <a:ext uri="{FF2B5EF4-FFF2-40B4-BE49-F238E27FC236}">
                <a16:creationId xmlns:a16="http://schemas.microsoft.com/office/drawing/2014/main" id="{7F2F8759-8223-DDE3-41BF-1C8D9963B02A}"/>
              </a:ext>
            </a:extLst>
          </p:cNvPr>
          <p:cNvPicPr>
            <a:picLocks noGrp="1" noChangeAspect="1"/>
          </p:cNvPicPr>
          <p:nvPr>
            <p:ph idx="1"/>
          </p:nvPr>
        </p:nvPicPr>
        <p:blipFill>
          <a:blip r:embed="rId2"/>
          <a:srcRect t="-1998" r="2291"/>
          <a:stretch>
            <a:fillRect/>
          </a:stretch>
        </p:blipFill>
        <p:spPr>
          <a:xfrm>
            <a:off x="2099954" y="201494"/>
            <a:ext cx="7976566" cy="3026614"/>
          </a:xfrm>
          <a:prstGeom prst="rect">
            <a:avLst/>
          </a:prstGeom>
        </p:spPr>
      </p:pic>
      <p:pic>
        <p:nvPicPr>
          <p:cNvPr id="7" name="Image 6">
            <a:extLst>
              <a:ext uri="{FF2B5EF4-FFF2-40B4-BE49-F238E27FC236}">
                <a16:creationId xmlns:a16="http://schemas.microsoft.com/office/drawing/2014/main" id="{5F0F9478-E2C6-A16B-847D-CB00DA3646B0}"/>
              </a:ext>
            </a:extLst>
          </p:cNvPr>
          <p:cNvPicPr>
            <a:picLocks noChangeAspect="1"/>
          </p:cNvPicPr>
          <p:nvPr/>
        </p:nvPicPr>
        <p:blipFill>
          <a:blip r:embed="rId3"/>
          <a:srcRect l="1978" t="2120" r="1640"/>
          <a:stretch>
            <a:fillRect/>
          </a:stretch>
        </p:blipFill>
        <p:spPr>
          <a:xfrm>
            <a:off x="2099954" y="3572517"/>
            <a:ext cx="7976566" cy="2587859"/>
          </a:xfrm>
          <a:prstGeom prst="rect">
            <a:avLst/>
          </a:prstGeom>
        </p:spPr>
      </p:pic>
    </p:spTree>
    <p:extLst>
      <p:ext uri="{BB962C8B-B14F-4D97-AF65-F5344CB8AC3E}">
        <p14:creationId xmlns:p14="http://schemas.microsoft.com/office/powerpoint/2010/main" val="252464285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Espace réservé du contenu 4">
            <a:extLst>
              <a:ext uri="{FF2B5EF4-FFF2-40B4-BE49-F238E27FC236}">
                <a16:creationId xmlns:a16="http://schemas.microsoft.com/office/drawing/2014/main" id="{65D04F71-3D49-7953-3CB0-C471391B2A12}"/>
              </a:ext>
            </a:extLst>
          </p:cNvPr>
          <p:cNvPicPr>
            <a:picLocks noGrp="1" noChangeAspect="1"/>
          </p:cNvPicPr>
          <p:nvPr>
            <p:ph idx="1"/>
          </p:nvPr>
        </p:nvPicPr>
        <p:blipFill>
          <a:blip r:embed="rId2"/>
          <a:stretch>
            <a:fillRect/>
          </a:stretch>
        </p:blipFill>
        <p:spPr>
          <a:xfrm>
            <a:off x="2697647" y="249464"/>
            <a:ext cx="5718235" cy="6359071"/>
          </a:xfrm>
          <a:prstGeom prst="rect">
            <a:avLst/>
          </a:prstGeom>
        </p:spPr>
      </p:pic>
    </p:spTree>
    <p:extLst>
      <p:ext uri="{BB962C8B-B14F-4D97-AF65-F5344CB8AC3E}">
        <p14:creationId xmlns:p14="http://schemas.microsoft.com/office/powerpoint/2010/main" val="53401469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5E668A1-E32F-4152-87B7-86FAD1313128}"/>
              </a:ext>
            </a:extLst>
          </p:cNvPr>
          <p:cNvSpPr>
            <a:spLocks noGrp="1"/>
          </p:cNvSpPr>
          <p:nvPr>
            <p:ph type="title"/>
          </p:nvPr>
        </p:nvSpPr>
        <p:spPr>
          <a:xfrm>
            <a:off x="559521" y="441805"/>
            <a:ext cx="8534400" cy="1507067"/>
          </a:xfrm>
        </p:spPr>
        <p:txBody>
          <a:bodyPr/>
          <a:lstStyle/>
          <a:p>
            <a:r>
              <a:rPr lang="fr-FR" b="1" dirty="0">
                <a:latin typeface="Arial" panose="020B0604020202020204" pitchFamily="34" charset="0"/>
                <a:cs typeface="Arial" panose="020B0604020202020204" pitchFamily="34" charset="0"/>
              </a:rPr>
              <a:t>Les CFA</a:t>
            </a:r>
          </a:p>
        </p:txBody>
      </p:sp>
      <p:sp>
        <p:nvSpPr>
          <p:cNvPr id="3" name="Espace réservé du contenu 2">
            <a:extLst>
              <a:ext uri="{FF2B5EF4-FFF2-40B4-BE49-F238E27FC236}">
                <a16:creationId xmlns:a16="http://schemas.microsoft.com/office/drawing/2014/main" id="{499FF8FC-CBA1-521E-C99E-52513DEC09A0}"/>
              </a:ext>
            </a:extLst>
          </p:cNvPr>
          <p:cNvSpPr>
            <a:spLocks noGrp="1"/>
          </p:cNvSpPr>
          <p:nvPr>
            <p:ph idx="1"/>
          </p:nvPr>
        </p:nvSpPr>
        <p:spPr>
          <a:xfrm>
            <a:off x="684212" y="1621366"/>
            <a:ext cx="8534400" cy="3615267"/>
          </a:xfrm>
        </p:spPr>
        <p:txBody>
          <a:bodyPr>
            <a:normAutofit/>
          </a:bodyPr>
          <a:lstStyle/>
          <a:p>
            <a:pPr marL="0" indent="0">
              <a:buNone/>
            </a:pPr>
            <a:r>
              <a:rPr lang="fr-FR" sz="2400" dirty="0">
                <a:solidFill>
                  <a:schemeClr val="accent1"/>
                </a:solidFill>
                <a:latin typeface="Arial" panose="020B0604020202020204" pitchFamily="34" charset="0"/>
                <a:cs typeface="Arial" panose="020B0604020202020204" pitchFamily="34" charset="0"/>
              </a:rPr>
              <a:t>Ils proposent :</a:t>
            </a:r>
          </a:p>
          <a:p>
            <a:r>
              <a:rPr lang="fr-FR" sz="2400" dirty="0" err="1">
                <a:solidFill>
                  <a:schemeClr val="accent1"/>
                </a:solidFill>
                <a:latin typeface="Arial" panose="020B0604020202020204" pitchFamily="34" charset="0"/>
                <a:cs typeface="Arial" panose="020B0604020202020204" pitchFamily="34" charset="0"/>
              </a:rPr>
              <a:t>JPO</a:t>
            </a:r>
            <a:endParaRPr lang="fr-FR" sz="2400" dirty="0">
              <a:solidFill>
                <a:schemeClr val="accent1"/>
              </a:solidFill>
              <a:latin typeface="Arial" panose="020B0604020202020204" pitchFamily="34" charset="0"/>
              <a:cs typeface="Arial" panose="020B0604020202020204" pitchFamily="34" charset="0"/>
            </a:endParaRPr>
          </a:p>
          <a:p>
            <a:r>
              <a:rPr lang="fr-FR" sz="2400" dirty="0">
                <a:solidFill>
                  <a:schemeClr val="accent1"/>
                </a:solidFill>
                <a:latin typeface="Arial" panose="020B0604020202020204" pitchFamily="34" charset="0"/>
                <a:cs typeface="Arial" panose="020B0604020202020204" pitchFamily="34" charset="0"/>
              </a:rPr>
              <a:t>Stages de découverte</a:t>
            </a:r>
          </a:p>
          <a:p>
            <a:r>
              <a:rPr lang="fr-FR" sz="2400" dirty="0" err="1">
                <a:solidFill>
                  <a:schemeClr val="accent1"/>
                </a:solidFill>
                <a:latin typeface="Arial" panose="020B0604020202020204" pitchFamily="34" charset="0"/>
                <a:cs typeface="Arial" panose="020B0604020202020204" pitchFamily="34" charset="0"/>
              </a:rPr>
              <a:t>Visios</a:t>
            </a:r>
            <a:endParaRPr lang="fr-FR" sz="2400" dirty="0">
              <a:solidFill>
                <a:schemeClr val="accent1"/>
              </a:solidFill>
              <a:latin typeface="Arial" panose="020B0604020202020204" pitchFamily="34" charset="0"/>
              <a:cs typeface="Arial" panose="020B0604020202020204" pitchFamily="34" charset="0"/>
            </a:endParaRPr>
          </a:p>
          <a:p>
            <a:r>
              <a:rPr lang="fr-FR" sz="2400" dirty="0">
                <a:solidFill>
                  <a:schemeClr val="accent1"/>
                </a:solidFill>
                <a:latin typeface="Arial" panose="020B0604020202020204" pitchFamily="34" charset="0"/>
                <a:cs typeface="Arial" panose="020B0604020202020204" pitchFamily="34" charset="0"/>
              </a:rPr>
              <a:t>Pré-inscription en ligne</a:t>
            </a:r>
          </a:p>
        </p:txBody>
      </p:sp>
      <p:pic>
        <p:nvPicPr>
          <p:cNvPr id="4" name="Image 3">
            <a:extLst>
              <a:ext uri="{FF2B5EF4-FFF2-40B4-BE49-F238E27FC236}">
                <a16:creationId xmlns:a16="http://schemas.microsoft.com/office/drawing/2014/main" id="{484A303C-8CCC-B3C7-67D4-2BF626089921}"/>
              </a:ext>
            </a:extLst>
          </p:cNvPr>
          <p:cNvPicPr>
            <a:picLocks noChangeAspect="1"/>
          </p:cNvPicPr>
          <p:nvPr/>
        </p:nvPicPr>
        <p:blipFill rotWithShape="1">
          <a:blip r:embed="rId2"/>
          <a:srcRect b="9392"/>
          <a:stretch/>
        </p:blipFill>
        <p:spPr bwMode="auto">
          <a:xfrm>
            <a:off x="5351007" y="84985"/>
            <a:ext cx="6155948" cy="6537488"/>
          </a:xfrm>
          <a:prstGeom prst="rect">
            <a:avLst/>
          </a:prstGeom>
          <a:ln w="9525" cap="flat" cmpd="sng" algn="ctr">
            <a:solidFill>
              <a:sysClr val="windowText" lastClr="000000"/>
            </a:solidFill>
            <a:prstDash val="solid"/>
            <a:round/>
            <a:headEnd type="none" w="med" len="med"/>
            <a:tailEnd type="none" w="med" len="med"/>
            <a:extLst>
              <a:ext uri="{C807C97D-BFC1-408E-A445-0C87EB9F89A2}">
                <ask:lineSketchStyleProps xmlns:ask="http://schemas.microsoft.com/office/drawing/2018/sketchyshapes" sd="0">
                  <a:custGeom>
                    <a:avLst/>
                    <a:gdLst/>
                    <a:ahLst/>
                    <a:cxnLst/>
                    <a:rect l="0" t="0" r="0" b="0"/>
                    <a:pathLst/>
                  </a:custGeom>
                  <ask:type/>
                </ask:lineSketchStyleProps>
              </a:ext>
            </a:extLst>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01690055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DF53168-0C6A-3369-12AE-4CD0925EA998}"/>
              </a:ext>
            </a:extLst>
          </p:cNvPr>
          <p:cNvSpPr>
            <a:spLocks noGrp="1"/>
          </p:cNvSpPr>
          <p:nvPr>
            <p:ph type="title"/>
          </p:nvPr>
        </p:nvSpPr>
        <p:spPr>
          <a:xfrm>
            <a:off x="331206" y="636729"/>
            <a:ext cx="10515600" cy="2092616"/>
          </a:xfrm>
        </p:spPr>
        <p:txBody>
          <a:bodyPr>
            <a:normAutofit/>
          </a:bodyPr>
          <a:lstStyle/>
          <a:p>
            <a:r>
              <a:rPr lang="fr-FR" b="1" dirty="0">
                <a:latin typeface="Arial" panose="020B0604020202020204" pitchFamily="34" charset="0"/>
                <a:cs typeface="Arial" panose="020B0604020202020204" pitchFamily="34" charset="0"/>
              </a:rPr>
              <a:t>Les lycées </a:t>
            </a:r>
            <a:br>
              <a:rPr lang="fr-FR" b="1" dirty="0">
                <a:latin typeface="Arial" panose="020B0604020202020204" pitchFamily="34" charset="0"/>
                <a:cs typeface="Arial" panose="020B0604020202020204" pitchFamily="34" charset="0"/>
              </a:rPr>
            </a:br>
            <a:r>
              <a:rPr lang="fr-FR" b="1" dirty="0">
                <a:latin typeface="Arial" panose="020B0604020202020204" pitchFamily="34" charset="0"/>
                <a:cs typeface="Arial" panose="020B0604020202020204" pitchFamily="34" charset="0"/>
              </a:rPr>
              <a:t>professionnels</a:t>
            </a:r>
            <a:br>
              <a:rPr lang="fr-FR" b="1" dirty="0">
                <a:latin typeface="Arial" panose="020B0604020202020204" pitchFamily="34" charset="0"/>
                <a:cs typeface="Arial" panose="020B0604020202020204" pitchFamily="34" charset="0"/>
              </a:rPr>
            </a:br>
            <a:r>
              <a:rPr lang="fr-FR" b="1" dirty="0">
                <a:latin typeface="Arial" panose="020B0604020202020204" pitchFamily="34" charset="0"/>
                <a:cs typeface="Arial" panose="020B0604020202020204" pitchFamily="34" charset="0"/>
              </a:rPr>
              <a:t>dans l’Ain</a:t>
            </a:r>
          </a:p>
        </p:txBody>
      </p:sp>
      <p:pic>
        <p:nvPicPr>
          <p:cNvPr id="4" name="Espace réservé du contenu 3">
            <a:extLst>
              <a:ext uri="{FF2B5EF4-FFF2-40B4-BE49-F238E27FC236}">
                <a16:creationId xmlns:a16="http://schemas.microsoft.com/office/drawing/2014/main" id="{50764719-7386-147D-8B63-E5A25DE12BB8}"/>
              </a:ext>
            </a:extLst>
          </p:cNvPr>
          <p:cNvPicPr>
            <a:picLocks noGrp="1" noChangeAspect="1"/>
          </p:cNvPicPr>
          <p:nvPr>
            <p:ph idx="1"/>
          </p:nvPr>
        </p:nvPicPr>
        <p:blipFill>
          <a:blip r:embed="rId2"/>
          <a:stretch>
            <a:fillRect/>
          </a:stretch>
        </p:blipFill>
        <p:spPr>
          <a:xfrm>
            <a:off x="6625218" y="78048"/>
            <a:ext cx="4963218" cy="6682970"/>
          </a:xfrm>
          <a:prstGeom prst="rect">
            <a:avLst/>
          </a:prstGeom>
          <a:ln w="9525">
            <a:solidFill>
              <a:sysClr val="windowText" lastClr="000000"/>
            </a:solidFill>
          </a:ln>
        </p:spPr>
      </p:pic>
    </p:spTree>
    <p:extLst>
      <p:ext uri="{BB962C8B-B14F-4D97-AF65-F5344CB8AC3E}">
        <p14:creationId xmlns:p14="http://schemas.microsoft.com/office/powerpoint/2010/main" val="137470582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2BD486B-5B41-2BEF-39FD-AAC0A1C5ED78}"/>
              </a:ext>
            </a:extLst>
          </p:cNvPr>
          <p:cNvSpPr>
            <a:spLocks noGrp="1"/>
          </p:cNvSpPr>
          <p:nvPr>
            <p:ph type="title"/>
          </p:nvPr>
        </p:nvSpPr>
        <p:spPr>
          <a:xfrm>
            <a:off x="1179214" y="1697951"/>
            <a:ext cx="11012786" cy="1325563"/>
          </a:xfrm>
        </p:spPr>
        <p:txBody>
          <a:bodyPr>
            <a:normAutofit fontScale="90000"/>
          </a:bodyPr>
          <a:lstStyle/>
          <a:p>
            <a:r>
              <a:rPr lang="fr-FR" sz="4000" b="1" dirty="0">
                <a:latin typeface="Arial" panose="020B0604020202020204" pitchFamily="34" charset="0"/>
                <a:cs typeface="Arial" panose="020B0604020202020204" pitchFamily="34" charset="0"/>
              </a:rPr>
              <a:t>DIPLÔMES – CERTIFICATIONS – ATTESTATIONS</a:t>
            </a:r>
            <a:br>
              <a:rPr lang="fr-FR" sz="3600" b="1" dirty="0">
                <a:solidFill>
                  <a:schemeClr val="accent1"/>
                </a:solidFill>
                <a:latin typeface="Arial" panose="020B0604020202020204" pitchFamily="34" charset="0"/>
                <a:cs typeface="Arial" panose="020B0604020202020204" pitchFamily="34" charset="0"/>
              </a:rPr>
            </a:br>
            <a:br>
              <a:rPr lang="fr-FR" sz="3600" b="1" dirty="0">
                <a:solidFill>
                  <a:schemeClr val="accent1"/>
                </a:solidFill>
                <a:latin typeface="Arial" panose="020B0604020202020204" pitchFamily="34" charset="0"/>
                <a:cs typeface="Arial" panose="020B0604020202020204" pitchFamily="34" charset="0"/>
              </a:rPr>
            </a:br>
            <a:br>
              <a:rPr lang="fr-FR" sz="3600" b="1" dirty="0">
                <a:solidFill>
                  <a:schemeClr val="accent1"/>
                </a:solidFill>
                <a:latin typeface="Arial" panose="020B0604020202020204" pitchFamily="34" charset="0"/>
                <a:cs typeface="Arial" panose="020B0604020202020204" pitchFamily="34" charset="0"/>
              </a:rPr>
            </a:br>
            <a:br>
              <a:rPr lang="fr-FR" sz="3600" b="1" dirty="0">
                <a:solidFill>
                  <a:schemeClr val="accent1"/>
                </a:solidFill>
                <a:latin typeface="Arial" panose="020B0604020202020204" pitchFamily="34" charset="0"/>
                <a:cs typeface="Arial" panose="020B0604020202020204" pitchFamily="34" charset="0"/>
              </a:rPr>
            </a:br>
            <a:br>
              <a:rPr lang="fr-FR" sz="3600" b="1" dirty="0">
                <a:solidFill>
                  <a:schemeClr val="accent1"/>
                </a:solidFill>
                <a:latin typeface="Arial" panose="020B0604020202020204" pitchFamily="34" charset="0"/>
                <a:cs typeface="Arial" panose="020B0604020202020204" pitchFamily="34" charset="0"/>
              </a:rPr>
            </a:br>
            <a:br>
              <a:rPr lang="fr-FR" sz="3600" b="1" dirty="0">
                <a:solidFill>
                  <a:schemeClr val="accent1"/>
                </a:solidFill>
                <a:latin typeface="Arial" panose="020B0604020202020204" pitchFamily="34" charset="0"/>
                <a:cs typeface="Arial" panose="020B0604020202020204" pitchFamily="34" charset="0"/>
              </a:rPr>
            </a:br>
            <a:br>
              <a:rPr lang="fr-FR" sz="3600" dirty="0">
                <a:solidFill>
                  <a:schemeClr val="accent1"/>
                </a:solidFill>
                <a:latin typeface="Arial" panose="020B0604020202020204" pitchFamily="34" charset="0"/>
                <a:cs typeface="Arial" panose="020B0604020202020204" pitchFamily="34" charset="0"/>
              </a:rPr>
            </a:br>
            <a:endParaRPr lang="fr-FR" sz="3600" dirty="0">
              <a:solidFill>
                <a:schemeClr val="accent1"/>
              </a:solidFill>
              <a:latin typeface="Arial" panose="020B0604020202020204" pitchFamily="34" charset="0"/>
              <a:cs typeface="Arial" panose="020B0604020202020204" pitchFamily="34" charset="0"/>
            </a:endParaRPr>
          </a:p>
        </p:txBody>
      </p:sp>
      <p:sp>
        <p:nvSpPr>
          <p:cNvPr id="3" name="Espace réservé du contenu 2">
            <a:extLst>
              <a:ext uri="{FF2B5EF4-FFF2-40B4-BE49-F238E27FC236}">
                <a16:creationId xmlns:a16="http://schemas.microsoft.com/office/drawing/2014/main" id="{FC19C7E7-1238-7EFD-95ED-51A628FB37D2}"/>
              </a:ext>
            </a:extLst>
          </p:cNvPr>
          <p:cNvSpPr>
            <a:spLocks noGrp="1"/>
          </p:cNvSpPr>
          <p:nvPr>
            <p:ph idx="1"/>
          </p:nvPr>
        </p:nvSpPr>
        <p:spPr>
          <a:xfrm>
            <a:off x="1179214" y="2888672"/>
            <a:ext cx="10385571" cy="3615267"/>
          </a:xfrm>
        </p:spPr>
        <p:txBody>
          <a:bodyPr>
            <a:noAutofit/>
          </a:bodyPr>
          <a:lstStyle/>
          <a:p>
            <a:r>
              <a:rPr lang="fr-FR" sz="2400" b="1" dirty="0">
                <a:solidFill>
                  <a:schemeClr val="accent1"/>
                </a:solidFill>
                <a:latin typeface="Arial" panose="020B0604020202020204" pitchFamily="34" charset="0"/>
                <a:cs typeface="Arial" panose="020B0604020202020204" pitchFamily="34" charset="0"/>
              </a:rPr>
              <a:t>DNB (diplôme national du brevet)</a:t>
            </a:r>
            <a:endParaRPr lang="fr-FR" sz="2400" dirty="0">
              <a:solidFill>
                <a:schemeClr val="accent1"/>
              </a:solidFill>
              <a:latin typeface="Arial" panose="020B0604020202020204" pitchFamily="34" charset="0"/>
              <a:cs typeface="Arial" panose="020B0604020202020204" pitchFamily="34" charset="0"/>
            </a:endParaRPr>
          </a:p>
          <a:p>
            <a:r>
              <a:rPr lang="fr-FR" sz="2400" b="1" dirty="0">
                <a:solidFill>
                  <a:schemeClr val="accent1"/>
                </a:solidFill>
                <a:latin typeface="Arial" panose="020B0604020202020204" pitchFamily="34" charset="0"/>
                <a:cs typeface="Arial" panose="020B0604020202020204" pitchFamily="34" charset="0"/>
              </a:rPr>
              <a:t>CFG (certificat de formation générale)</a:t>
            </a:r>
          </a:p>
          <a:p>
            <a:r>
              <a:rPr lang="fr-FR" sz="2400" b="1" dirty="0">
                <a:solidFill>
                  <a:schemeClr val="accent1"/>
                </a:solidFill>
                <a:latin typeface="Arial" panose="020B0604020202020204" pitchFamily="34" charset="0"/>
                <a:cs typeface="Arial" panose="020B0604020202020204" pitchFamily="34" charset="0"/>
              </a:rPr>
              <a:t>DELF (diplôme d’études en langue française)</a:t>
            </a:r>
          </a:p>
          <a:p>
            <a:endParaRPr lang="fr-FR" sz="2400" b="1" dirty="0">
              <a:solidFill>
                <a:schemeClr val="accent1"/>
              </a:solidFill>
              <a:latin typeface="Arial" panose="020B0604020202020204" pitchFamily="34" charset="0"/>
              <a:cs typeface="Arial" panose="020B0604020202020204" pitchFamily="34" charset="0"/>
            </a:endParaRPr>
          </a:p>
          <a:p>
            <a:pPr lvl="0"/>
            <a:r>
              <a:rPr lang="fr-FR" sz="2400" b="1" dirty="0">
                <a:solidFill>
                  <a:schemeClr val="accent1"/>
                </a:solidFill>
                <a:latin typeface="Arial" panose="020B0604020202020204" pitchFamily="34" charset="0"/>
                <a:cs typeface="Arial" panose="020B0604020202020204" pitchFamily="34" charset="0"/>
              </a:rPr>
              <a:t>ASSR 2</a:t>
            </a:r>
            <a:r>
              <a:rPr lang="fr-FR" sz="2400" dirty="0">
                <a:solidFill>
                  <a:schemeClr val="accent1"/>
                </a:solidFill>
                <a:latin typeface="Arial" panose="020B0604020202020204" pitchFamily="34" charset="0"/>
                <a:cs typeface="Arial" panose="020B0604020202020204" pitchFamily="34" charset="0"/>
              </a:rPr>
              <a:t> : attestation scolaire de sécurité routière de niveau 2</a:t>
            </a:r>
          </a:p>
          <a:p>
            <a:pPr lvl="0"/>
            <a:r>
              <a:rPr lang="fr-FR" sz="2400" b="1" dirty="0" err="1">
                <a:solidFill>
                  <a:schemeClr val="accent1"/>
                </a:solidFill>
                <a:latin typeface="Arial" panose="020B0604020202020204" pitchFamily="34" charset="0"/>
                <a:cs typeface="Arial" panose="020B0604020202020204" pitchFamily="34" charset="0"/>
              </a:rPr>
              <a:t>PSC</a:t>
            </a:r>
            <a:r>
              <a:rPr lang="fr-FR" sz="2400" dirty="0">
                <a:solidFill>
                  <a:schemeClr val="accent1"/>
                </a:solidFill>
                <a:latin typeface="Arial" panose="020B0604020202020204" pitchFamily="34" charset="0"/>
                <a:cs typeface="Arial" panose="020B0604020202020204" pitchFamily="34" charset="0"/>
              </a:rPr>
              <a:t> : protection et secours civiques</a:t>
            </a:r>
          </a:p>
          <a:p>
            <a:pPr lvl="0"/>
            <a:r>
              <a:rPr lang="fr-FR" sz="2400" b="1" dirty="0" err="1">
                <a:solidFill>
                  <a:schemeClr val="accent1"/>
                </a:solidFill>
                <a:latin typeface="Arial" panose="020B0604020202020204" pitchFamily="34" charset="0"/>
                <a:cs typeface="Arial" panose="020B0604020202020204" pitchFamily="34" charset="0"/>
              </a:rPr>
              <a:t>Ev@lang</a:t>
            </a:r>
            <a:r>
              <a:rPr lang="fr-FR" sz="2400" b="1" dirty="0">
                <a:solidFill>
                  <a:schemeClr val="accent1"/>
                </a:solidFill>
                <a:latin typeface="Arial" panose="020B0604020202020204" pitchFamily="34" charset="0"/>
                <a:cs typeface="Arial" panose="020B0604020202020204" pitchFamily="34" charset="0"/>
              </a:rPr>
              <a:t> </a:t>
            </a:r>
            <a:r>
              <a:rPr lang="fr-FR" sz="2400" dirty="0">
                <a:solidFill>
                  <a:schemeClr val="accent1"/>
                </a:solidFill>
                <a:latin typeface="Arial" panose="020B0604020202020204" pitchFamily="34" charset="0"/>
                <a:cs typeface="Arial" panose="020B0604020202020204" pitchFamily="34" charset="0"/>
              </a:rPr>
              <a:t>: certification du niveau de langue étrangère (anglais) acquis en fin de collège.</a:t>
            </a:r>
          </a:p>
          <a:p>
            <a:pPr lvl="0"/>
            <a:r>
              <a:rPr lang="fr-FR" sz="2400" b="1" dirty="0" err="1">
                <a:solidFill>
                  <a:schemeClr val="accent1"/>
                </a:solidFill>
                <a:latin typeface="Arial" panose="020B0604020202020204" pitchFamily="34" charset="0"/>
                <a:cs typeface="Arial" panose="020B0604020202020204" pitchFamily="34" charset="0"/>
              </a:rPr>
              <a:t>PIX</a:t>
            </a:r>
            <a:r>
              <a:rPr lang="fr-FR" sz="2400" dirty="0">
                <a:solidFill>
                  <a:schemeClr val="accent1"/>
                </a:solidFill>
                <a:latin typeface="Arial" panose="020B0604020202020204" pitchFamily="34" charset="0"/>
                <a:cs typeface="Arial" panose="020B0604020202020204" pitchFamily="34" charset="0"/>
              </a:rPr>
              <a:t> : attestation d’un niveau de certification des compétences numériques (attendues en fin de collège)</a:t>
            </a:r>
          </a:p>
          <a:p>
            <a:endParaRPr lang="fr-FR" sz="2400" dirty="0">
              <a:solidFill>
                <a:schemeClr val="accent1"/>
              </a:solidFill>
              <a:latin typeface="Arial" panose="020B0604020202020204" pitchFamily="34" charset="0"/>
              <a:cs typeface="Arial" panose="020B0604020202020204" pitchFamily="34" charset="0"/>
            </a:endParaRPr>
          </a:p>
          <a:p>
            <a:endParaRPr lang="fr-FR" sz="2400" dirty="0">
              <a:solidFill>
                <a:schemeClr val="accent1"/>
              </a:solidFill>
              <a:latin typeface="Arial" panose="020B0604020202020204" pitchFamily="34" charset="0"/>
              <a:cs typeface="Arial" panose="020B0604020202020204" pitchFamily="34" charset="0"/>
            </a:endParaRPr>
          </a:p>
          <a:p>
            <a:endParaRPr lang="fr-FR" sz="2400" dirty="0">
              <a:solidFill>
                <a:schemeClr val="accent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1724137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17433B86-3C63-B39C-F680-60B1E55F1FB8}"/>
              </a:ext>
            </a:extLst>
          </p:cNvPr>
          <p:cNvPicPr>
            <a:picLocks noChangeAspect="1"/>
          </p:cNvPicPr>
          <p:nvPr/>
        </p:nvPicPr>
        <p:blipFill>
          <a:blip r:embed="rId2"/>
          <a:stretch>
            <a:fillRect/>
          </a:stretch>
        </p:blipFill>
        <p:spPr>
          <a:xfrm>
            <a:off x="0" y="277052"/>
            <a:ext cx="12192000" cy="6303895"/>
          </a:xfrm>
          <a:prstGeom prst="rect">
            <a:avLst/>
          </a:prstGeom>
        </p:spPr>
      </p:pic>
    </p:spTree>
    <p:extLst>
      <p:ext uri="{BB962C8B-B14F-4D97-AF65-F5344CB8AC3E}">
        <p14:creationId xmlns:p14="http://schemas.microsoft.com/office/powerpoint/2010/main" val="219645947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39F28025-BF06-5451-A192-96DF97184BF2}"/>
              </a:ext>
            </a:extLst>
          </p:cNvPr>
          <p:cNvPicPr>
            <a:picLocks noChangeAspect="1"/>
          </p:cNvPicPr>
          <p:nvPr/>
        </p:nvPicPr>
        <p:blipFill>
          <a:blip r:embed="rId2"/>
          <a:stretch>
            <a:fillRect/>
          </a:stretch>
        </p:blipFill>
        <p:spPr>
          <a:xfrm>
            <a:off x="1524000" y="69272"/>
            <a:ext cx="10009910" cy="6719455"/>
          </a:xfrm>
          <a:prstGeom prst="rect">
            <a:avLst/>
          </a:prstGeom>
        </p:spPr>
      </p:pic>
    </p:spTree>
    <p:extLst>
      <p:ext uri="{BB962C8B-B14F-4D97-AF65-F5344CB8AC3E}">
        <p14:creationId xmlns:p14="http://schemas.microsoft.com/office/powerpoint/2010/main" val="395599861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E8913A90-7386-581E-7418-1DE3B381E616}"/>
              </a:ext>
            </a:extLst>
          </p:cNvPr>
          <p:cNvPicPr>
            <a:picLocks noChangeAspect="1"/>
          </p:cNvPicPr>
          <p:nvPr/>
        </p:nvPicPr>
        <p:blipFill>
          <a:blip r:embed="rId2"/>
          <a:stretch>
            <a:fillRect/>
          </a:stretch>
        </p:blipFill>
        <p:spPr>
          <a:xfrm>
            <a:off x="1289933" y="0"/>
            <a:ext cx="10056941" cy="6858000"/>
          </a:xfrm>
          <a:prstGeom prst="rect">
            <a:avLst/>
          </a:prstGeom>
        </p:spPr>
      </p:pic>
    </p:spTree>
    <p:extLst>
      <p:ext uri="{BB962C8B-B14F-4D97-AF65-F5344CB8AC3E}">
        <p14:creationId xmlns:p14="http://schemas.microsoft.com/office/powerpoint/2010/main" val="4528841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39E1892-8CE9-A4D0-F635-86C138E15F77}"/>
              </a:ext>
            </a:extLst>
          </p:cNvPr>
          <p:cNvSpPr>
            <a:spLocks noGrp="1"/>
          </p:cNvSpPr>
          <p:nvPr>
            <p:ph type="title"/>
          </p:nvPr>
        </p:nvSpPr>
        <p:spPr>
          <a:xfrm>
            <a:off x="684211" y="386386"/>
            <a:ext cx="10011497" cy="1507067"/>
          </a:xfrm>
        </p:spPr>
        <p:txBody>
          <a:bodyPr/>
          <a:lstStyle/>
          <a:p>
            <a:pPr algn="ctr"/>
            <a:r>
              <a:rPr lang="fr-FR" b="1" dirty="0">
                <a:latin typeface="Arial" panose="020B0604020202020204" pitchFamily="34" charset="0"/>
                <a:cs typeface="Arial" panose="020B0604020202020204" pitchFamily="34" charset="0"/>
              </a:rPr>
              <a:t>PARCOURS AVENIR</a:t>
            </a:r>
            <a:endParaRPr lang="fr-FR" dirty="0"/>
          </a:p>
        </p:txBody>
      </p:sp>
      <p:sp>
        <p:nvSpPr>
          <p:cNvPr id="3" name="Espace réservé du contenu 2">
            <a:extLst>
              <a:ext uri="{FF2B5EF4-FFF2-40B4-BE49-F238E27FC236}">
                <a16:creationId xmlns:a16="http://schemas.microsoft.com/office/drawing/2014/main" id="{46FF45C0-D7E3-D651-764A-BC5CFB7A128E}"/>
              </a:ext>
            </a:extLst>
          </p:cNvPr>
          <p:cNvSpPr>
            <a:spLocks noGrp="1"/>
          </p:cNvSpPr>
          <p:nvPr>
            <p:ph idx="1"/>
          </p:nvPr>
        </p:nvSpPr>
        <p:spPr>
          <a:xfrm>
            <a:off x="910142" y="1893453"/>
            <a:ext cx="10371715" cy="3615267"/>
          </a:xfrm>
        </p:spPr>
        <p:txBody>
          <a:bodyPr>
            <a:normAutofit/>
          </a:bodyPr>
          <a:lstStyle/>
          <a:p>
            <a:r>
              <a:rPr lang="fr-FR" sz="3200" dirty="0">
                <a:solidFill>
                  <a:schemeClr val="bg1"/>
                </a:solidFill>
                <a:latin typeface="Arial" panose="020B0604020202020204" pitchFamily="34" charset="0"/>
                <a:cs typeface="Arial" panose="020B0604020202020204" pitchFamily="34" charset="0"/>
              </a:rPr>
              <a:t>entretiens avec </a:t>
            </a:r>
            <a:r>
              <a:rPr lang="fr-FR" sz="3200" b="1" dirty="0">
                <a:solidFill>
                  <a:schemeClr val="bg1"/>
                </a:solidFill>
                <a:latin typeface="Arial" panose="020B0604020202020204" pitchFamily="34" charset="0"/>
                <a:cs typeface="Arial" panose="020B0604020202020204" pitchFamily="34" charset="0"/>
              </a:rPr>
              <a:t>la </a:t>
            </a:r>
            <a:r>
              <a:rPr lang="fr-FR" sz="3200" b="1" dirty="0" err="1">
                <a:solidFill>
                  <a:schemeClr val="bg1"/>
                </a:solidFill>
                <a:latin typeface="Arial" panose="020B0604020202020204" pitchFamily="34" charset="0"/>
                <a:cs typeface="Arial" panose="020B0604020202020204" pitchFamily="34" charset="0"/>
              </a:rPr>
              <a:t>PsyEN</a:t>
            </a:r>
            <a:r>
              <a:rPr lang="fr-FR" sz="3200" b="1" dirty="0">
                <a:solidFill>
                  <a:schemeClr val="bg1"/>
                </a:solidFill>
                <a:latin typeface="Arial" panose="020B0604020202020204" pitchFamily="34" charset="0"/>
                <a:cs typeface="Arial" panose="020B0604020202020204" pitchFamily="34" charset="0"/>
              </a:rPr>
              <a:t> </a:t>
            </a:r>
            <a:r>
              <a:rPr lang="fr-FR" sz="3200" b="1">
                <a:solidFill>
                  <a:schemeClr val="bg1"/>
                </a:solidFill>
                <a:latin typeface="Arial" panose="020B0604020202020204" pitchFamily="34" charset="0"/>
                <a:cs typeface="Arial" panose="020B0604020202020204" pitchFamily="34" charset="0"/>
              </a:rPr>
              <a:t>– rendez-vous CIO</a:t>
            </a:r>
            <a:endParaRPr lang="fr-FR" sz="3200" b="1" dirty="0">
              <a:solidFill>
                <a:schemeClr val="bg1"/>
              </a:solidFill>
              <a:latin typeface="Arial" panose="020B0604020202020204" pitchFamily="34" charset="0"/>
              <a:cs typeface="Arial" panose="020B0604020202020204" pitchFamily="34" charset="0"/>
            </a:endParaRPr>
          </a:p>
          <a:p>
            <a:r>
              <a:rPr lang="fr-FR" sz="3200" dirty="0">
                <a:solidFill>
                  <a:schemeClr val="bg1"/>
                </a:solidFill>
                <a:latin typeface="Arial" panose="020B0604020202020204" pitchFamily="34" charset="0"/>
                <a:cs typeface="Arial" panose="020B0604020202020204" pitchFamily="34" charset="0"/>
              </a:rPr>
              <a:t>travail</a:t>
            </a:r>
            <a:r>
              <a:rPr lang="fr-FR" sz="3200" b="1" dirty="0">
                <a:solidFill>
                  <a:schemeClr val="bg1"/>
                </a:solidFill>
                <a:latin typeface="Arial" panose="020B0604020202020204" pitchFamily="34" charset="0"/>
                <a:cs typeface="Arial" panose="020B0604020202020204" pitchFamily="34" charset="0"/>
              </a:rPr>
              <a:t> </a:t>
            </a:r>
            <a:r>
              <a:rPr lang="fr-FR" sz="3200" dirty="0">
                <a:solidFill>
                  <a:schemeClr val="bg1"/>
                </a:solidFill>
                <a:latin typeface="Arial" panose="020B0604020202020204" pitchFamily="34" charset="0"/>
                <a:cs typeface="Arial" panose="020B0604020202020204" pitchFamily="34" charset="0"/>
              </a:rPr>
              <a:t>mené par </a:t>
            </a:r>
            <a:r>
              <a:rPr lang="fr-FR" sz="3200" b="1" dirty="0">
                <a:solidFill>
                  <a:schemeClr val="bg1"/>
                </a:solidFill>
                <a:latin typeface="Arial" panose="020B0604020202020204" pitchFamily="34" charset="0"/>
                <a:cs typeface="Arial" panose="020B0604020202020204" pitchFamily="34" charset="0"/>
              </a:rPr>
              <a:t>les professeurs principaux</a:t>
            </a:r>
          </a:p>
          <a:p>
            <a:r>
              <a:rPr lang="fr-FR" sz="3200" b="1" dirty="0">
                <a:solidFill>
                  <a:schemeClr val="bg1"/>
                </a:solidFill>
                <a:latin typeface="Arial" panose="020B0604020202020204" pitchFamily="34" charset="0"/>
                <a:cs typeface="Arial" panose="020B0604020202020204" pitchFamily="34" charset="0"/>
              </a:rPr>
              <a:t>outils et ressources numériques à disposition</a:t>
            </a:r>
            <a:endParaRPr lang="fr-FR" sz="3200" dirty="0">
              <a:solidFill>
                <a:schemeClr val="bg1"/>
              </a:solidFill>
            </a:endParaRPr>
          </a:p>
        </p:txBody>
      </p:sp>
    </p:spTree>
    <p:extLst>
      <p:ext uri="{BB962C8B-B14F-4D97-AF65-F5344CB8AC3E}">
        <p14:creationId xmlns:p14="http://schemas.microsoft.com/office/powerpoint/2010/main" val="425385832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8E24D3A5-B849-8828-4E8E-B977C29775C0}"/>
              </a:ext>
            </a:extLst>
          </p:cNvPr>
          <p:cNvPicPr>
            <a:picLocks noChangeAspect="1"/>
          </p:cNvPicPr>
          <p:nvPr/>
        </p:nvPicPr>
        <p:blipFill>
          <a:blip r:embed="rId2"/>
          <a:stretch>
            <a:fillRect/>
          </a:stretch>
        </p:blipFill>
        <p:spPr>
          <a:xfrm>
            <a:off x="440698" y="2646218"/>
            <a:ext cx="10989397" cy="2585740"/>
          </a:xfrm>
          <a:prstGeom prst="rect">
            <a:avLst/>
          </a:prstGeom>
        </p:spPr>
      </p:pic>
      <p:pic>
        <p:nvPicPr>
          <p:cNvPr id="5" name="Image 4">
            <a:extLst>
              <a:ext uri="{FF2B5EF4-FFF2-40B4-BE49-F238E27FC236}">
                <a16:creationId xmlns:a16="http://schemas.microsoft.com/office/drawing/2014/main" id="{D847F689-2429-F1F3-EA69-88AA0F5C30E5}"/>
              </a:ext>
            </a:extLst>
          </p:cNvPr>
          <p:cNvPicPr>
            <a:picLocks noChangeAspect="1"/>
          </p:cNvPicPr>
          <p:nvPr/>
        </p:nvPicPr>
        <p:blipFill>
          <a:blip r:embed="rId3"/>
          <a:stretch>
            <a:fillRect/>
          </a:stretch>
        </p:blipFill>
        <p:spPr>
          <a:xfrm>
            <a:off x="627114" y="940174"/>
            <a:ext cx="10784689" cy="888625"/>
          </a:xfrm>
          <a:prstGeom prst="rect">
            <a:avLst/>
          </a:prstGeom>
        </p:spPr>
      </p:pic>
    </p:spTree>
    <p:extLst>
      <p:ext uri="{BB962C8B-B14F-4D97-AF65-F5344CB8AC3E}">
        <p14:creationId xmlns:p14="http://schemas.microsoft.com/office/powerpoint/2010/main" val="319415289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F59BE0C-B971-A73F-E084-7FE1D86F647E}"/>
              </a:ext>
            </a:extLst>
          </p:cNvPr>
          <p:cNvSpPr>
            <a:spLocks noGrp="1"/>
          </p:cNvSpPr>
          <p:nvPr>
            <p:ph type="title"/>
          </p:nvPr>
        </p:nvSpPr>
        <p:spPr>
          <a:xfrm>
            <a:off x="838199" y="318558"/>
            <a:ext cx="8534400" cy="1507067"/>
          </a:xfrm>
        </p:spPr>
        <p:txBody>
          <a:bodyPr/>
          <a:lstStyle/>
          <a:p>
            <a:r>
              <a:rPr lang="fr-FR" b="1" dirty="0">
                <a:latin typeface="Arial" panose="020B0604020202020204" pitchFamily="34" charset="0"/>
                <a:cs typeface="Arial" panose="020B0604020202020204" pitchFamily="34" charset="0"/>
              </a:rPr>
              <a:t>Ressources</a:t>
            </a:r>
          </a:p>
        </p:txBody>
      </p:sp>
      <p:sp>
        <p:nvSpPr>
          <p:cNvPr id="3" name="Espace réservé du contenu 2">
            <a:extLst>
              <a:ext uri="{FF2B5EF4-FFF2-40B4-BE49-F238E27FC236}">
                <a16:creationId xmlns:a16="http://schemas.microsoft.com/office/drawing/2014/main" id="{BF33FCEA-F44F-A38F-7B4E-D2DE6525A00F}"/>
              </a:ext>
            </a:extLst>
          </p:cNvPr>
          <p:cNvSpPr>
            <a:spLocks noGrp="1"/>
          </p:cNvSpPr>
          <p:nvPr>
            <p:ph idx="1"/>
          </p:nvPr>
        </p:nvSpPr>
        <p:spPr>
          <a:xfrm>
            <a:off x="838199" y="2144280"/>
            <a:ext cx="10910455" cy="3206751"/>
          </a:xfrm>
        </p:spPr>
        <p:txBody>
          <a:bodyPr>
            <a:normAutofit/>
          </a:bodyPr>
          <a:lstStyle/>
          <a:p>
            <a:r>
              <a:rPr lang="fr-FR" sz="2400" dirty="0" err="1">
                <a:solidFill>
                  <a:schemeClr val="accent1"/>
                </a:solidFill>
                <a:latin typeface="Arial" panose="020B0604020202020204" pitchFamily="34" charset="0"/>
                <a:cs typeface="Arial" panose="020B0604020202020204" pitchFamily="34" charset="0"/>
              </a:rPr>
              <a:t>JPO</a:t>
            </a:r>
            <a:r>
              <a:rPr lang="fr-FR" sz="2400" dirty="0">
                <a:solidFill>
                  <a:schemeClr val="accent1"/>
                </a:solidFill>
                <a:latin typeface="Arial" panose="020B0604020202020204" pitchFamily="34" charset="0"/>
                <a:cs typeface="Arial" panose="020B0604020202020204" pitchFamily="34" charset="0"/>
              </a:rPr>
              <a:t> lycées, CFA, </a:t>
            </a:r>
            <a:r>
              <a:rPr lang="fr-FR" sz="2400" dirty="0" err="1">
                <a:solidFill>
                  <a:schemeClr val="accent1"/>
                </a:solidFill>
                <a:latin typeface="Arial" panose="020B0604020202020204" pitchFamily="34" charset="0"/>
                <a:cs typeface="Arial" panose="020B0604020202020204" pitchFamily="34" charset="0"/>
              </a:rPr>
              <a:t>CECOF</a:t>
            </a:r>
            <a:r>
              <a:rPr lang="fr-FR" sz="2400" dirty="0">
                <a:solidFill>
                  <a:schemeClr val="accent1"/>
                </a:solidFill>
                <a:latin typeface="Arial" panose="020B0604020202020204" pitchFamily="34" charset="0"/>
                <a:cs typeface="Arial" panose="020B0604020202020204" pitchFamily="34" charset="0"/>
              </a:rPr>
              <a:t>, </a:t>
            </a:r>
            <a:r>
              <a:rPr lang="fr-FR" sz="2400" dirty="0" err="1">
                <a:solidFill>
                  <a:schemeClr val="accent1"/>
                </a:solidFill>
                <a:latin typeface="Arial" panose="020B0604020202020204" pitchFamily="34" charset="0"/>
                <a:cs typeface="Arial" panose="020B0604020202020204" pitchFamily="34" charset="0"/>
              </a:rPr>
              <a:t>AFPMA</a:t>
            </a:r>
            <a:r>
              <a:rPr lang="fr-FR" sz="2400" dirty="0">
                <a:solidFill>
                  <a:schemeClr val="accent1"/>
                </a:solidFill>
                <a:latin typeface="Arial" panose="020B0604020202020204" pitchFamily="34" charset="0"/>
                <a:cs typeface="Arial" panose="020B0604020202020204" pitchFamily="34" charset="0"/>
              </a:rPr>
              <a:t>, MFR et établissements privés</a:t>
            </a:r>
          </a:p>
          <a:p>
            <a:r>
              <a:rPr lang="fr-FR" sz="2400" dirty="0">
                <a:solidFill>
                  <a:schemeClr val="accent1"/>
                </a:solidFill>
                <a:latin typeface="Arial" panose="020B0604020202020204" pitchFamily="34" charset="0"/>
                <a:cs typeface="Arial" panose="020B0604020202020204" pitchFamily="34" charset="0"/>
              </a:rPr>
              <a:t>CAD de la </a:t>
            </a:r>
            <a:r>
              <a:rPr lang="fr-FR" sz="2400" dirty="0" err="1">
                <a:solidFill>
                  <a:schemeClr val="accent1"/>
                </a:solidFill>
                <a:latin typeface="Arial" panose="020B0604020202020204" pitchFamily="34" charset="0"/>
                <a:cs typeface="Arial" panose="020B0604020202020204" pitchFamily="34" charset="0"/>
              </a:rPr>
              <a:t>CMA</a:t>
            </a:r>
            <a:endParaRPr lang="fr-FR" sz="2400" dirty="0">
              <a:solidFill>
                <a:schemeClr val="accent1"/>
              </a:solidFill>
              <a:latin typeface="Arial" panose="020B0604020202020204" pitchFamily="34" charset="0"/>
              <a:cs typeface="Arial" panose="020B0604020202020204" pitchFamily="34" charset="0"/>
            </a:endParaRPr>
          </a:p>
          <a:p>
            <a:r>
              <a:rPr lang="fr-FR" sz="2400" dirty="0">
                <a:solidFill>
                  <a:schemeClr val="accent1"/>
                </a:solidFill>
                <a:latin typeface="Arial" panose="020B0604020202020204" pitchFamily="34" charset="0"/>
                <a:cs typeface="Arial" panose="020B0604020202020204" pitchFamily="34" charset="0"/>
              </a:rPr>
              <a:t>Guide d’orientation après la 3° (ONISEP…)</a:t>
            </a:r>
          </a:p>
          <a:p>
            <a:r>
              <a:rPr lang="fr-FR" sz="2400" dirty="0">
                <a:solidFill>
                  <a:schemeClr val="accent1"/>
                </a:solidFill>
                <a:latin typeface="Arial" panose="020B0604020202020204" pitchFamily="34" charset="0"/>
                <a:cs typeface="Arial" panose="020B0604020202020204" pitchFamily="34" charset="0"/>
              </a:rPr>
              <a:t>Ressources échangées avec les professeurs principales (</a:t>
            </a:r>
            <a:r>
              <a:rPr lang="fr-FR" sz="2400" dirty="0" err="1">
                <a:solidFill>
                  <a:schemeClr val="accent1"/>
                </a:solidFill>
                <a:latin typeface="Arial" panose="020B0604020202020204" pitchFamily="34" charset="0"/>
                <a:cs typeface="Arial" panose="020B0604020202020204" pitchFamily="34" charset="0"/>
              </a:rPr>
              <a:t>ENT</a:t>
            </a:r>
            <a:r>
              <a:rPr lang="fr-FR" sz="2400" dirty="0">
                <a:solidFill>
                  <a:schemeClr val="accent1"/>
                </a:solidFill>
                <a:latin typeface="Arial" panose="020B0604020202020204" pitchFamily="34" charset="0"/>
                <a:cs typeface="Arial" panose="020B0604020202020204" pitchFamily="34" charset="0"/>
              </a:rPr>
              <a:t>).</a:t>
            </a:r>
          </a:p>
          <a:p>
            <a:r>
              <a:rPr lang="fr-FR" sz="2400" dirty="0">
                <a:solidFill>
                  <a:schemeClr val="accent1"/>
                </a:solidFill>
                <a:latin typeface="Arial" panose="020B0604020202020204" pitchFamily="34" charset="0"/>
                <a:cs typeface="Arial" panose="020B0604020202020204" pitchFamily="34" charset="0"/>
                <a:hlinkClick r:id="rId2" action="ppaction://hlinkpres?slideindex=1&amp;slidetitle="/>
              </a:rPr>
              <a:t>https://www.onisep.fr/avenir-s/s-informer-sur-l-orientation</a:t>
            </a:r>
            <a:endParaRPr lang="fr-FR" sz="2400" dirty="0">
              <a:solidFill>
                <a:schemeClr val="accent1"/>
              </a:solidFill>
              <a:latin typeface="Arial" panose="020B0604020202020204" pitchFamily="34" charset="0"/>
              <a:cs typeface="Arial" panose="020B0604020202020204" pitchFamily="34" charset="0"/>
            </a:endParaRPr>
          </a:p>
          <a:p>
            <a:endParaRPr lang="fr-FR" sz="2400" dirty="0">
              <a:solidFill>
                <a:schemeClr val="accent1"/>
              </a:solidFill>
              <a:latin typeface="Arial" panose="020B0604020202020204" pitchFamily="34" charset="0"/>
              <a:cs typeface="Arial" panose="020B0604020202020204" pitchFamily="34" charset="0"/>
            </a:endParaRPr>
          </a:p>
          <a:p>
            <a:endParaRPr lang="fr-FR" sz="2400" dirty="0">
              <a:solidFill>
                <a:schemeClr val="accent1"/>
              </a:solidFill>
              <a:latin typeface="Arial" panose="020B0604020202020204" pitchFamily="34" charset="0"/>
              <a:cs typeface="Arial" panose="020B0604020202020204" pitchFamily="34" charset="0"/>
            </a:endParaRPr>
          </a:p>
        </p:txBody>
      </p:sp>
      <p:pic>
        <p:nvPicPr>
          <p:cNvPr id="5" name="Image 4">
            <a:extLst>
              <a:ext uri="{FF2B5EF4-FFF2-40B4-BE49-F238E27FC236}">
                <a16:creationId xmlns:a16="http://schemas.microsoft.com/office/drawing/2014/main" id="{877C412C-A766-BB60-6DFC-6138497A0520}"/>
              </a:ext>
            </a:extLst>
          </p:cNvPr>
          <p:cNvPicPr>
            <a:picLocks noChangeAspect="1"/>
          </p:cNvPicPr>
          <p:nvPr/>
        </p:nvPicPr>
        <p:blipFill>
          <a:blip r:embed="rId3"/>
          <a:stretch>
            <a:fillRect/>
          </a:stretch>
        </p:blipFill>
        <p:spPr>
          <a:xfrm>
            <a:off x="1175186" y="4602737"/>
            <a:ext cx="2210108" cy="1066949"/>
          </a:xfrm>
          <a:prstGeom prst="rect">
            <a:avLst/>
          </a:prstGeom>
        </p:spPr>
      </p:pic>
    </p:spTree>
    <p:extLst>
      <p:ext uri="{BB962C8B-B14F-4D97-AF65-F5344CB8AC3E}">
        <p14:creationId xmlns:p14="http://schemas.microsoft.com/office/powerpoint/2010/main" val="58163525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6AABBCB-07FD-EAB1-C5DB-948D0970529C}"/>
              </a:ext>
            </a:extLst>
          </p:cNvPr>
          <p:cNvSpPr>
            <a:spLocks noGrp="1"/>
          </p:cNvSpPr>
          <p:nvPr>
            <p:ph type="title"/>
          </p:nvPr>
        </p:nvSpPr>
        <p:spPr>
          <a:xfrm>
            <a:off x="353084" y="214097"/>
            <a:ext cx="11262511" cy="1035282"/>
          </a:xfrm>
        </p:spPr>
        <p:txBody>
          <a:bodyPr>
            <a:normAutofit fontScale="90000"/>
          </a:bodyPr>
          <a:lstStyle/>
          <a:p>
            <a:pPr algn="ctr"/>
            <a:r>
              <a:rPr lang="fr-FR" b="1" dirty="0">
                <a:latin typeface="Arial" panose="020B0604020202020204" pitchFamily="34" charset="0"/>
                <a:cs typeface="Arial" panose="020B0604020202020204" pitchFamily="34" charset="0"/>
              </a:rPr>
              <a:t>Calendrier des épreuves du DNB session 2026</a:t>
            </a:r>
          </a:p>
        </p:txBody>
      </p:sp>
      <p:sp>
        <p:nvSpPr>
          <p:cNvPr id="3" name="Espace réservé du contenu 2">
            <a:extLst>
              <a:ext uri="{FF2B5EF4-FFF2-40B4-BE49-F238E27FC236}">
                <a16:creationId xmlns:a16="http://schemas.microsoft.com/office/drawing/2014/main" id="{DD026246-0468-20CD-3EDF-F4076347192D}"/>
              </a:ext>
            </a:extLst>
          </p:cNvPr>
          <p:cNvSpPr>
            <a:spLocks noGrp="1"/>
          </p:cNvSpPr>
          <p:nvPr>
            <p:ph idx="1"/>
          </p:nvPr>
        </p:nvSpPr>
        <p:spPr>
          <a:xfrm>
            <a:off x="950615" y="2137414"/>
            <a:ext cx="11135760" cy="3615267"/>
          </a:xfrm>
        </p:spPr>
        <p:txBody>
          <a:bodyPr>
            <a:noAutofit/>
          </a:bodyPr>
          <a:lstStyle/>
          <a:p>
            <a:r>
              <a:rPr lang="fr-FR" sz="2400" b="1" dirty="0">
                <a:latin typeface="Arial" panose="020B0604020202020204" pitchFamily="34" charset="0"/>
                <a:cs typeface="Arial" panose="020B0604020202020204" pitchFamily="34" charset="0"/>
              </a:rPr>
              <a:t>Vendredi 26 juin 2026 </a:t>
            </a:r>
            <a:r>
              <a:rPr lang="fr-FR" sz="1800" b="1" dirty="0">
                <a:latin typeface="Arial" panose="020B0604020202020204" pitchFamily="34" charset="0"/>
                <a:cs typeface="Arial" panose="020B0604020202020204" pitchFamily="34" charset="0"/>
              </a:rPr>
              <a:t>:</a:t>
            </a:r>
            <a:endParaRPr lang="fr-FR" sz="1800" dirty="0">
              <a:latin typeface="Arial" panose="020B0604020202020204" pitchFamily="34" charset="0"/>
              <a:cs typeface="Arial" panose="020B0604020202020204" pitchFamily="34" charset="0"/>
            </a:endParaRPr>
          </a:p>
          <a:p>
            <a:pPr lvl="2">
              <a:buFont typeface="Wingdings" panose="05000000000000000000" pitchFamily="2" charset="2"/>
              <a:buChar char="q"/>
            </a:pPr>
            <a:r>
              <a:rPr lang="fr-FR" sz="1800" b="1" dirty="0">
                <a:latin typeface="Arial" panose="020B0604020202020204" pitchFamily="34" charset="0"/>
                <a:cs typeface="Arial" panose="020B0604020202020204" pitchFamily="34" charset="0"/>
              </a:rPr>
              <a:t>Français 1re partie : </a:t>
            </a:r>
            <a:r>
              <a:rPr lang="fr-FR" sz="1800" dirty="0">
                <a:latin typeface="Arial" panose="020B0604020202020204" pitchFamily="34" charset="0"/>
                <a:cs typeface="Arial" panose="020B0604020202020204" pitchFamily="34" charset="0"/>
              </a:rPr>
              <a:t>Grammaire et compétences linguistiques - Compréhension et compétences d’interprétation - Dictée (9h-10h30)</a:t>
            </a:r>
          </a:p>
          <a:p>
            <a:pPr lvl="2">
              <a:buFont typeface="Wingdings" panose="05000000000000000000" pitchFamily="2" charset="2"/>
              <a:buChar char="q"/>
            </a:pPr>
            <a:r>
              <a:rPr lang="fr-FR" sz="1800" b="1" dirty="0">
                <a:latin typeface="Arial" panose="020B0604020202020204" pitchFamily="34" charset="0"/>
                <a:cs typeface="Arial" panose="020B0604020202020204" pitchFamily="34" charset="0"/>
              </a:rPr>
              <a:t>Français 2e partie : </a:t>
            </a:r>
            <a:r>
              <a:rPr lang="fr-FR" sz="1800" dirty="0">
                <a:latin typeface="Arial" panose="020B0604020202020204" pitchFamily="34" charset="0"/>
                <a:cs typeface="Arial" panose="020B0604020202020204" pitchFamily="34" charset="0"/>
              </a:rPr>
              <a:t>Rédaction (10h45-12h15)</a:t>
            </a:r>
          </a:p>
          <a:p>
            <a:endParaRPr lang="fr-FR" sz="1800" b="1" dirty="0">
              <a:latin typeface="Arial" panose="020B0604020202020204" pitchFamily="34" charset="0"/>
              <a:cs typeface="Arial" panose="020B0604020202020204" pitchFamily="34" charset="0"/>
            </a:endParaRPr>
          </a:p>
          <a:p>
            <a:r>
              <a:rPr lang="fr-FR" sz="2400" b="1" dirty="0">
                <a:latin typeface="Arial" panose="020B0604020202020204" pitchFamily="34" charset="0"/>
                <a:cs typeface="Arial" panose="020B0604020202020204" pitchFamily="34" charset="0"/>
              </a:rPr>
              <a:t>Lundi 29 juin 2026 </a:t>
            </a:r>
            <a:r>
              <a:rPr lang="fr-FR" sz="1800" b="1" dirty="0">
                <a:latin typeface="Arial" panose="020B0604020202020204" pitchFamily="34" charset="0"/>
                <a:cs typeface="Arial" panose="020B0604020202020204" pitchFamily="34" charset="0"/>
              </a:rPr>
              <a:t>:</a:t>
            </a:r>
            <a:endParaRPr lang="fr-FR" sz="1800" dirty="0">
              <a:latin typeface="Arial" panose="020B0604020202020204" pitchFamily="34" charset="0"/>
              <a:cs typeface="Arial" panose="020B0604020202020204" pitchFamily="34" charset="0"/>
            </a:endParaRPr>
          </a:p>
          <a:p>
            <a:pPr lvl="2">
              <a:buFont typeface="Wingdings" panose="05000000000000000000" pitchFamily="2" charset="2"/>
              <a:buChar char="q"/>
            </a:pPr>
            <a:r>
              <a:rPr lang="fr-FR" sz="1800" b="1" dirty="0">
                <a:latin typeface="Arial" panose="020B0604020202020204" pitchFamily="34" charset="0"/>
                <a:cs typeface="Arial" panose="020B0604020202020204" pitchFamily="34" charset="0"/>
              </a:rPr>
              <a:t>Histoire et géographie - Enseignement moral et civique</a:t>
            </a:r>
            <a:r>
              <a:rPr lang="fr-FR" sz="1800" dirty="0">
                <a:latin typeface="Arial" panose="020B0604020202020204" pitchFamily="34" charset="0"/>
                <a:cs typeface="Arial" panose="020B0604020202020204" pitchFamily="34" charset="0"/>
              </a:rPr>
              <a:t> (9h-11h)</a:t>
            </a:r>
          </a:p>
          <a:p>
            <a:pPr lvl="2">
              <a:buFont typeface="Wingdings" panose="05000000000000000000" pitchFamily="2" charset="2"/>
              <a:buChar char="q"/>
            </a:pPr>
            <a:r>
              <a:rPr lang="fr-FR" sz="1800" b="1" dirty="0">
                <a:latin typeface="Arial" panose="020B0604020202020204" pitchFamily="34" charset="0"/>
                <a:cs typeface="Arial" panose="020B0604020202020204" pitchFamily="34" charset="0"/>
              </a:rPr>
              <a:t>Sciences</a:t>
            </a:r>
            <a:r>
              <a:rPr lang="fr-FR" sz="1800" dirty="0">
                <a:latin typeface="Arial" panose="020B0604020202020204" pitchFamily="34" charset="0"/>
                <a:cs typeface="Arial" panose="020B0604020202020204" pitchFamily="34" charset="0"/>
              </a:rPr>
              <a:t> : physique-chimie et/ou sciences de la vie et de la Terre et/ou technologie - </a:t>
            </a:r>
            <a:r>
              <a:rPr lang="fr-FR" sz="1800" i="1" dirty="0">
                <a:latin typeface="Arial" panose="020B0604020202020204" pitchFamily="34" charset="0"/>
                <a:cs typeface="Arial" panose="020B0604020202020204" pitchFamily="34" charset="0"/>
              </a:rPr>
              <a:t>deux disciplines sur les trois</a:t>
            </a:r>
            <a:r>
              <a:rPr lang="fr-FR" sz="1800" dirty="0">
                <a:latin typeface="Arial" panose="020B0604020202020204" pitchFamily="34" charset="0"/>
                <a:cs typeface="Arial" panose="020B0604020202020204" pitchFamily="34" charset="0"/>
              </a:rPr>
              <a:t> (13h30-14h30)</a:t>
            </a:r>
          </a:p>
          <a:p>
            <a:endParaRPr lang="fr-FR" sz="1800" b="1" dirty="0">
              <a:latin typeface="Arial" panose="020B0604020202020204" pitchFamily="34" charset="0"/>
              <a:cs typeface="Arial" panose="020B0604020202020204" pitchFamily="34" charset="0"/>
            </a:endParaRPr>
          </a:p>
          <a:p>
            <a:r>
              <a:rPr lang="fr-FR" sz="2400" b="1" dirty="0">
                <a:latin typeface="Arial" panose="020B0604020202020204" pitchFamily="34" charset="0"/>
                <a:cs typeface="Arial" panose="020B0604020202020204" pitchFamily="34" charset="0"/>
              </a:rPr>
              <a:t>Mardi 30 juin 2026  </a:t>
            </a:r>
            <a:r>
              <a:rPr lang="fr-FR" sz="1800" b="1" dirty="0">
                <a:latin typeface="Arial" panose="020B0604020202020204" pitchFamily="34" charset="0"/>
                <a:cs typeface="Arial" panose="020B0604020202020204" pitchFamily="34" charset="0"/>
              </a:rPr>
              <a:t>:</a:t>
            </a:r>
            <a:endParaRPr lang="fr-FR" sz="1800" dirty="0">
              <a:latin typeface="Arial" panose="020B0604020202020204" pitchFamily="34" charset="0"/>
              <a:cs typeface="Arial" panose="020B0604020202020204" pitchFamily="34" charset="0"/>
            </a:endParaRPr>
          </a:p>
          <a:p>
            <a:pPr lvl="2">
              <a:buFont typeface="Wingdings" panose="05000000000000000000" pitchFamily="2" charset="2"/>
              <a:buChar char="q"/>
            </a:pPr>
            <a:r>
              <a:rPr lang="fr-FR" sz="1800" b="1" dirty="0">
                <a:latin typeface="Arial" panose="020B0604020202020204" pitchFamily="34" charset="0"/>
                <a:cs typeface="Arial" panose="020B0604020202020204" pitchFamily="34" charset="0"/>
              </a:rPr>
              <a:t>Mathématiques</a:t>
            </a:r>
            <a:r>
              <a:rPr lang="fr-FR" sz="1800" dirty="0">
                <a:latin typeface="Arial" panose="020B0604020202020204" pitchFamily="34" charset="0"/>
                <a:cs typeface="Arial" panose="020B0604020202020204" pitchFamily="34" charset="0"/>
              </a:rPr>
              <a:t> (9h-11h)</a:t>
            </a:r>
          </a:p>
          <a:p>
            <a:endParaRPr lang="fr-FR" sz="1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9321987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DDFAEB2-FCBB-4071-4195-58DED8BEC9A4}"/>
              </a:ext>
            </a:extLst>
          </p:cNvPr>
          <p:cNvSpPr>
            <a:spLocks noGrp="1"/>
          </p:cNvSpPr>
          <p:nvPr>
            <p:ph type="title"/>
          </p:nvPr>
        </p:nvSpPr>
        <p:spPr>
          <a:xfrm>
            <a:off x="1707669" y="2342284"/>
            <a:ext cx="9265547" cy="1379313"/>
          </a:xfrm>
        </p:spPr>
        <p:txBody>
          <a:bodyPr>
            <a:normAutofit fontScale="90000"/>
          </a:bodyPr>
          <a:lstStyle/>
          <a:p>
            <a:pPr algn="ctr"/>
            <a:br>
              <a:rPr lang="fr-FR" sz="4400" b="1" dirty="0">
                <a:latin typeface="Arial" panose="020B0604020202020204" pitchFamily="34" charset="0"/>
                <a:cs typeface="Arial" panose="020B0604020202020204" pitchFamily="34" charset="0"/>
              </a:rPr>
            </a:br>
            <a:r>
              <a:rPr lang="fr-FR" sz="4400" b="1" dirty="0">
                <a:latin typeface="Arial" panose="020B0604020202020204" pitchFamily="34" charset="0"/>
                <a:cs typeface="Arial" panose="020B0604020202020204" pitchFamily="34" charset="0"/>
              </a:rPr>
              <a:t>Questions ?</a:t>
            </a:r>
            <a:br>
              <a:rPr lang="fr-FR" sz="4000" b="1" dirty="0">
                <a:latin typeface="Arial" panose="020B0604020202020204" pitchFamily="34" charset="0"/>
                <a:cs typeface="Arial" panose="020B0604020202020204" pitchFamily="34" charset="0"/>
              </a:rPr>
            </a:br>
            <a:br>
              <a:rPr lang="fr-FR" dirty="0"/>
            </a:br>
            <a:endParaRPr lang="fr-FR" dirty="0"/>
          </a:p>
        </p:txBody>
      </p:sp>
      <p:pic>
        <p:nvPicPr>
          <p:cNvPr id="9" name="Image 8">
            <a:extLst>
              <a:ext uri="{FF2B5EF4-FFF2-40B4-BE49-F238E27FC236}">
                <a16:creationId xmlns:a16="http://schemas.microsoft.com/office/drawing/2014/main" id="{9BE1DFD4-9C4F-05EA-281C-A579ADA5FEC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18168" y="293533"/>
            <a:ext cx="2645086" cy="1707283"/>
          </a:xfrm>
          <a:prstGeom prst="rect">
            <a:avLst/>
          </a:prstGeom>
        </p:spPr>
      </p:pic>
      <p:pic>
        <p:nvPicPr>
          <p:cNvPr id="11" name="Image 10">
            <a:extLst>
              <a:ext uri="{FF2B5EF4-FFF2-40B4-BE49-F238E27FC236}">
                <a16:creationId xmlns:a16="http://schemas.microsoft.com/office/drawing/2014/main" id="{BCBC738D-41D7-C8A3-2060-CEB0E9B6F51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8746" y="1427883"/>
            <a:ext cx="2798871" cy="3715316"/>
          </a:xfrm>
          <a:prstGeom prst="rect">
            <a:avLst/>
          </a:prstGeom>
        </p:spPr>
      </p:pic>
    </p:spTree>
    <p:extLst>
      <p:ext uri="{BB962C8B-B14F-4D97-AF65-F5344CB8AC3E}">
        <p14:creationId xmlns:p14="http://schemas.microsoft.com/office/powerpoint/2010/main" val="29230782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FAF33AD9-CD0A-1CE1-0329-FA641738BA3A}"/>
              </a:ext>
            </a:extLst>
          </p:cNvPr>
          <p:cNvSpPr>
            <a:spLocks noGrp="1"/>
          </p:cNvSpPr>
          <p:nvPr>
            <p:ph idx="1"/>
          </p:nvPr>
        </p:nvSpPr>
        <p:spPr>
          <a:xfrm>
            <a:off x="606676" y="1828271"/>
            <a:ext cx="11377505" cy="4781357"/>
          </a:xfrm>
        </p:spPr>
        <p:txBody>
          <a:bodyPr>
            <a:noAutofit/>
          </a:bodyPr>
          <a:lstStyle/>
          <a:p>
            <a:pPr algn="just"/>
            <a:r>
              <a:rPr lang="fr-FR" sz="2800" dirty="0">
                <a:solidFill>
                  <a:schemeClr val="accent1">
                    <a:lumMod val="75000"/>
                  </a:schemeClr>
                </a:solidFill>
                <a:latin typeface="Arial" panose="020B0604020202020204" pitchFamily="34" charset="0"/>
                <a:cs typeface="Arial" panose="020B0604020202020204" pitchFamily="34" charset="0"/>
              </a:rPr>
              <a:t>une phase où la réflexion sur le projet d’après 3° doit démarrer : </a:t>
            </a:r>
            <a:r>
              <a:rPr lang="fr-FR" sz="2800" b="1" dirty="0">
                <a:solidFill>
                  <a:schemeClr val="accent1">
                    <a:lumMod val="75000"/>
                  </a:schemeClr>
                </a:solidFill>
                <a:latin typeface="Arial" panose="020B0604020202020204" pitchFamily="34" charset="0"/>
                <a:cs typeface="Arial" panose="020B0604020202020204" pitchFamily="34" charset="0"/>
              </a:rPr>
              <a:t>séquence d’observation en entreprise.</a:t>
            </a:r>
          </a:p>
          <a:p>
            <a:pPr algn="just"/>
            <a:endParaRPr lang="fr-FR" sz="2800" b="1" dirty="0">
              <a:solidFill>
                <a:schemeClr val="accent1">
                  <a:lumMod val="75000"/>
                </a:schemeClr>
              </a:solidFill>
              <a:latin typeface="Arial" panose="020B0604020202020204" pitchFamily="34" charset="0"/>
              <a:cs typeface="Arial" panose="020B0604020202020204" pitchFamily="34" charset="0"/>
            </a:endParaRPr>
          </a:p>
          <a:p>
            <a:pPr algn="just"/>
            <a:r>
              <a:rPr lang="fr-FR" sz="2800" b="1" dirty="0">
                <a:solidFill>
                  <a:schemeClr val="bg1"/>
                </a:solidFill>
                <a:latin typeface="Arial" panose="020B0604020202020204" pitchFamily="34" charset="0"/>
                <a:cs typeface="Arial" panose="020B0604020202020204" pitchFamily="34" charset="0"/>
              </a:rPr>
              <a:t>rendez-vous d’orientation concertée</a:t>
            </a:r>
            <a:r>
              <a:rPr lang="fr-FR" sz="2800" dirty="0">
                <a:solidFill>
                  <a:schemeClr val="bg1"/>
                </a:solidFill>
                <a:latin typeface="Arial" panose="020B0604020202020204" pitchFamily="34" charset="0"/>
                <a:cs typeface="Arial" panose="020B0604020202020204" pitchFamily="34" charset="0"/>
              </a:rPr>
              <a:t> </a:t>
            </a:r>
            <a:r>
              <a:rPr lang="fr-FR" sz="2800" dirty="0">
                <a:solidFill>
                  <a:schemeClr val="accent1">
                    <a:lumMod val="75000"/>
                  </a:schemeClr>
                </a:solidFill>
                <a:latin typeface="Arial" panose="020B0604020202020204" pitchFamily="34" charset="0"/>
                <a:cs typeface="Arial" panose="020B0604020202020204" pitchFamily="34" charset="0"/>
              </a:rPr>
              <a:t>(professeur principal et personnel de direction et le PsyEN) : un point d’étape sur la construction du projet à l’issue du conseil de classe du 1° trimestre et un autre rendez-vous pour les élèves dont le projet est à revoir.</a:t>
            </a:r>
          </a:p>
          <a:p>
            <a:pPr algn="just"/>
            <a:endParaRPr lang="fr-FR" sz="2800" dirty="0">
              <a:solidFill>
                <a:schemeClr val="accent1">
                  <a:lumMod val="75000"/>
                </a:schemeClr>
              </a:solidFill>
              <a:latin typeface="Arial" panose="020B0604020202020204" pitchFamily="34" charset="0"/>
              <a:cs typeface="Arial" panose="020B0604020202020204" pitchFamily="34" charset="0"/>
            </a:endParaRPr>
          </a:p>
          <a:p>
            <a:pPr algn="just"/>
            <a:r>
              <a:rPr lang="fr-FR" sz="2800" dirty="0">
                <a:solidFill>
                  <a:schemeClr val="accent1">
                    <a:lumMod val="75000"/>
                  </a:schemeClr>
                </a:solidFill>
                <a:latin typeface="Arial" panose="020B0604020202020204" pitchFamily="34" charset="0"/>
                <a:cs typeface="Arial" panose="020B0604020202020204" pitchFamily="34" charset="0"/>
              </a:rPr>
              <a:t>au 2° trimestre, commence la procédure d’orientation avec </a:t>
            </a:r>
            <a:r>
              <a:rPr lang="fr-FR" sz="2800" b="1" dirty="0">
                <a:solidFill>
                  <a:schemeClr val="bg1"/>
                </a:solidFill>
                <a:latin typeface="Arial" panose="020B0604020202020204" pitchFamily="34" charset="0"/>
                <a:cs typeface="Arial" panose="020B0604020202020204" pitchFamily="34" charset="0"/>
              </a:rPr>
              <a:t>la saisie des vœux provisoires et la saisie des vœux définitifs via les téléservices orientation (services en ligne).</a:t>
            </a:r>
            <a:endParaRPr lang="fr-FR" sz="2800" dirty="0">
              <a:solidFill>
                <a:schemeClr val="bg1"/>
              </a:solidFill>
              <a:latin typeface="Arial" panose="020B0604020202020204" pitchFamily="34" charset="0"/>
              <a:cs typeface="Arial" panose="020B0604020202020204" pitchFamily="34" charset="0"/>
            </a:endParaRPr>
          </a:p>
          <a:p>
            <a:pPr algn="just"/>
            <a:endParaRPr lang="fr-FR" sz="2800" dirty="0"/>
          </a:p>
        </p:txBody>
      </p:sp>
      <p:sp>
        <p:nvSpPr>
          <p:cNvPr id="4" name="Titre 1">
            <a:extLst>
              <a:ext uri="{FF2B5EF4-FFF2-40B4-BE49-F238E27FC236}">
                <a16:creationId xmlns:a16="http://schemas.microsoft.com/office/drawing/2014/main" id="{E5C20EEF-6E50-A9E8-B87E-5A823F1490E8}"/>
              </a:ext>
            </a:extLst>
          </p:cNvPr>
          <p:cNvSpPr>
            <a:spLocks noGrp="1"/>
          </p:cNvSpPr>
          <p:nvPr>
            <p:ph type="title"/>
          </p:nvPr>
        </p:nvSpPr>
        <p:spPr>
          <a:xfrm>
            <a:off x="606676" y="0"/>
            <a:ext cx="10864888" cy="1506537"/>
          </a:xfrm>
        </p:spPr>
        <p:txBody>
          <a:bodyPr>
            <a:normAutofit/>
          </a:bodyPr>
          <a:lstStyle/>
          <a:p>
            <a:pPr algn="ctr"/>
            <a:r>
              <a:rPr lang="fr-FR" b="1" dirty="0">
                <a:latin typeface="Arial" panose="020B0604020202020204" pitchFamily="34" charset="0"/>
                <a:cs typeface="Arial" panose="020B0604020202020204" pitchFamily="34" charset="0"/>
              </a:rPr>
              <a:t>LES TEMPS FORTS DE L’ORIENTATION EN 3°</a:t>
            </a:r>
          </a:p>
        </p:txBody>
      </p:sp>
    </p:spTree>
    <p:extLst>
      <p:ext uri="{BB962C8B-B14F-4D97-AF65-F5344CB8AC3E}">
        <p14:creationId xmlns:p14="http://schemas.microsoft.com/office/powerpoint/2010/main" val="21018104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0B3A5BC4-7D0C-65F3-DF4C-3C124D90E0A0}"/>
              </a:ext>
            </a:extLst>
          </p:cNvPr>
          <p:cNvSpPr>
            <a:spLocks noGrp="1"/>
          </p:cNvSpPr>
          <p:nvPr>
            <p:ph idx="1"/>
          </p:nvPr>
        </p:nvSpPr>
        <p:spPr>
          <a:xfrm>
            <a:off x="415424" y="1381271"/>
            <a:ext cx="11596254" cy="4939519"/>
          </a:xfrm>
        </p:spPr>
        <p:txBody>
          <a:bodyPr>
            <a:noAutofit/>
          </a:bodyPr>
          <a:lstStyle/>
          <a:p>
            <a:pPr algn="just"/>
            <a:r>
              <a:rPr lang="fr-FR" sz="2400" b="1" dirty="0">
                <a:solidFill>
                  <a:schemeClr val="bg1"/>
                </a:solidFill>
                <a:latin typeface="Arial" panose="020B0604020202020204" pitchFamily="34" charset="0"/>
                <a:cs typeface="Arial" panose="020B0604020202020204" pitchFamily="34" charset="0"/>
              </a:rPr>
              <a:t>Le dialogue avec les familles </a:t>
            </a:r>
            <a:r>
              <a:rPr lang="fr-FR" sz="2400" dirty="0">
                <a:solidFill>
                  <a:schemeClr val="accent1">
                    <a:lumMod val="75000"/>
                  </a:schemeClr>
                </a:solidFill>
                <a:latin typeface="Arial" panose="020B0604020202020204" pitchFamily="34" charset="0"/>
                <a:cs typeface="Arial" panose="020B0604020202020204" pitchFamily="34" charset="0"/>
              </a:rPr>
              <a:t>est essentiel pour construire le projet d’orientation des élèves, projet qui doit être réaliste au vu des résultats et du profil de l’élève. Les procédures d’orientation peuvent paraître complexes. Il ne faut donc pas hésiter à solliciter notre aide (notamment pour accéder à des postes informatiques).</a:t>
            </a:r>
          </a:p>
          <a:p>
            <a:pPr algn="just"/>
            <a:endParaRPr lang="fr-FR" sz="2400" dirty="0">
              <a:solidFill>
                <a:schemeClr val="accent1">
                  <a:lumMod val="75000"/>
                </a:schemeClr>
              </a:solidFill>
              <a:latin typeface="Arial" panose="020B0604020202020204" pitchFamily="34" charset="0"/>
              <a:cs typeface="Arial" panose="020B0604020202020204" pitchFamily="34" charset="0"/>
            </a:endParaRPr>
          </a:p>
          <a:p>
            <a:pPr algn="just"/>
            <a:r>
              <a:rPr lang="fr-FR" sz="2400" b="1" dirty="0">
                <a:solidFill>
                  <a:schemeClr val="bg1"/>
                </a:solidFill>
                <a:latin typeface="Arial" panose="020B0604020202020204" pitchFamily="34" charset="0"/>
                <a:cs typeface="Arial" panose="020B0604020202020204" pitchFamily="34" charset="0"/>
              </a:rPr>
              <a:t>Le respect des délais et des procédures </a:t>
            </a:r>
            <a:r>
              <a:rPr lang="fr-FR" sz="2400" dirty="0">
                <a:solidFill>
                  <a:schemeClr val="accent1">
                    <a:lumMod val="75000"/>
                  </a:schemeClr>
                </a:solidFill>
                <a:latin typeface="Arial" panose="020B0604020202020204" pitchFamily="34" charset="0"/>
                <a:cs typeface="Arial" panose="020B0604020202020204" pitchFamily="34" charset="0"/>
              </a:rPr>
              <a:t>pour effectuer les saisies et rendre les documents au collège. Les parents n’effectuent des démarches que dans les établissements privés et pour l’apprentissage (pas dans les LGT et </a:t>
            </a:r>
            <a:r>
              <a:rPr lang="fr-FR" sz="2400" dirty="0" err="1">
                <a:solidFill>
                  <a:schemeClr val="accent1">
                    <a:lumMod val="75000"/>
                  </a:schemeClr>
                </a:solidFill>
                <a:latin typeface="Arial" panose="020B0604020202020204" pitchFamily="34" charset="0"/>
                <a:cs typeface="Arial" panose="020B0604020202020204" pitchFamily="34" charset="0"/>
              </a:rPr>
              <a:t>LP</a:t>
            </a:r>
            <a:r>
              <a:rPr lang="fr-FR" sz="2400" dirty="0">
                <a:solidFill>
                  <a:schemeClr val="accent1">
                    <a:lumMod val="75000"/>
                  </a:schemeClr>
                </a:solidFill>
                <a:latin typeface="Arial" panose="020B0604020202020204" pitchFamily="34" charset="0"/>
                <a:cs typeface="Arial" panose="020B0604020202020204" pitchFamily="34" charset="0"/>
              </a:rPr>
              <a:t> publics).</a:t>
            </a:r>
          </a:p>
          <a:p>
            <a:pPr algn="just"/>
            <a:endParaRPr lang="fr-FR" sz="2400" dirty="0">
              <a:solidFill>
                <a:schemeClr val="accent1">
                  <a:lumMod val="75000"/>
                </a:schemeClr>
              </a:solidFill>
              <a:latin typeface="Arial" panose="020B0604020202020204" pitchFamily="34" charset="0"/>
              <a:cs typeface="Arial" panose="020B0604020202020204" pitchFamily="34" charset="0"/>
            </a:endParaRPr>
          </a:p>
          <a:p>
            <a:pPr algn="just"/>
            <a:r>
              <a:rPr lang="fr-FR" sz="2400" dirty="0">
                <a:solidFill>
                  <a:schemeClr val="accent1">
                    <a:lumMod val="75000"/>
                  </a:schemeClr>
                </a:solidFill>
                <a:latin typeface="Arial" panose="020B0604020202020204" pitchFamily="34" charset="0"/>
                <a:cs typeface="Arial" panose="020B0604020202020204" pitchFamily="34" charset="0"/>
              </a:rPr>
              <a:t>La curiosité des élèves, la nécessité de s’informer : tester, faire des mini-stages et </a:t>
            </a:r>
            <a:r>
              <a:rPr lang="fr-FR" sz="2400" dirty="0" err="1">
                <a:solidFill>
                  <a:schemeClr val="accent1">
                    <a:lumMod val="75000"/>
                  </a:schemeClr>
                </a:solidFill>
                <a:latin typeface="Arial" panose="020B0604020202020204" pitchFamily="34" charset="0"/>
                <a:cs typeface="Arial" panose="020B0604020202020204" pitchFamily="34" charset="0"/>
              </a:rPr>
              <a:t>JPO</a:t>
            </a:r>
            <a:r>
              <a:rPr lang="fr-FR" sz="2400" dirty="0">
                <a:solidFill>
                  <a:schemeClr val="accent1">
                    <a:lumMod val="75000"/>
                  </a:schemeClr>
                </a:solidFill>
                <a:latin typeface="Arial" panose="020B0604020202020204" pitchFamily="34" charset="0"/>
                <a:cs typeface="Arial" panose="020B0604020202020204" pitchFamily="34" charset="0"/>
              </a:rPr>
              <a:t>… S’interroger sur la possibilité de l’internat.</a:t>
            </a:r>
          </a:p>
          <a:p>
            <a:pPr algn="just"/>
            <a:endParaRPr lang="fr-FR" sz="2400" dirty="0">
              <a:solidFill>
                <a:schemeClr val="accent1">
                  <a:lumMod val="75000"/>
                </a:schemeClr>
              </a:solidFill>
              <a:latin typeface="Arial" panose="020B0604020202020204" pitchFamily="34" charset="0"/>
              <a:cs typeface="Arial" panose="020B0604020202020204" pitchFamily="34" charset="0"/>
            </a:endParaRPr>
          </a:p>
          <a:p>
            <a:pPr algn="just"/>
            <a:endParaRPr lang="fr-FR" sz="2400" dirty="0">
              <a:solidFill>
                <a:schemeClr val="accent1">
                  <a:lumMod val="7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887939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a:extLst>
              <a:ext uri="{FF2B5EF4-FFF2-40B4-BE49-F238E27FC236}">
                <a16:creationId xmlns:a16="http://schemas.microsoft.com/office/drawing/2014/main" id="{B564C356-DFF4-5A6A-F5DD-E8CF151C63C0}"/>
              </a:ext>
            </a:extLst>
          </p:cNvPr>
          <p:cNvSpPr txBox="1"/>
          <p:nvPr/>
        </p:nvSpPr>
        <p:spPr>
          <a:xfrm>
            <a:off x="387928" y="348781"/>
            <a:ext cx="11457708" cy="2308324"/>
          </a:xfrm>
          <a:prstGeom prst="rect">
            <a:avLst/>
          </a:prstGeom>
          <a:noFill/>
        </p:spPr>
        <p:txBody>
          <a:bodyPr wrap="square">
            <a:spAutoFit/>
          </a:bodyPr>
          <a:lstStyle/>
          <a:p>
            <a:pPr algn="ctr"/>
            <a:r>
              <a:rPr lang="fr-FR" sz="3600" b="1" dirty="0">
                <a:latin typeface="Arial" panose="020B0604020202020204" pitchFamily="34" charset="0"/>
                <a:cs typeface="Arial" panose="020B0604020202020204" pitchFamily="34" charset="0"/>
              </a:rPr>
              <a:t>LES PROCÉDURES D’ORIENTATION EN 3 PHASES</a:t>
            </a:r>
          </a:p>
          <a:p>
            <a:pPr algn="ctr"/>
            <a:r>
              <a:rPr lang="fr-FR" sz="3600" b="1" dirty="0">
                <a:latin typeface="Arial" panose="020B0604020202020204" pitchFamily="34" charset="0"/>
                <a:cs typeface="Arial" panose="020B0604020202020204" pitchFamily="34" charset="0"/>
              </a:rPr>
              <a:t>via les téléservices en ligne</a:t>
            </a:r>
          </a:p>
          <a:p>
            <a:pPr algn="ctr"/>
            <a:r>
              <a:rPr lang="fr-FR" sz="3600" b="1" dirty="0">
                <a:latin typeface="Arial" panose="020B0604020202020204" pitchFamily="34" charset="0"/>
                <a:cs typeface="Arial" panose="020B0604020202020204" pitchFamily="34" charset="0"/>
              </a:rPr>
              <a:t>(compte </a:t>
            </a:r>
            <a:r>
              <a:rPr lang="fr-FR" sz="3600" b="1" dirty="0" err="1">
                <a:latin typeface="Arial" panose="020B0604020202020204" pitchFamily="34" charset="0"/>
                <a:cs typeface="Arial" panose="020B0604020202020204" pitchFamily="34" charset="0"/>
              </a:rPr>
              <a:t>Educonnect</a:t>
            </a:r>
            <a:r>
              <a:rPr lang="fr-FR" sz="3600" b="1" dirty="0">
                <a:latin typeface="Arial" panose="020B0604020202020204" pitchFamily="34" charset="0"/>
                <a:cs typeface="Arial" panose="020B0604020202020204" pitchFamily="34" charset="0"/>
              </a:rPr>
              <a:t> parents activé)</a:t>
            </a:r>
          </a:p>
          <a:p>
            <a:pPr algn="ctr"/>
            <a:endParaRPr lang="fr-FR" sz="3600" dirty="0"/>
          </a:p>
        </p:txBody>
      </p:sp>
      <p:sp>
        <p:nvSpPr>
          <p:cNvPr id="4" name="ZoneTexte 3">
            <a:extLst>
              <a:ext uri="{FF2B5EF4-FFF2-40B4-BE49-F238E27FC236}">
                <a16:creationId xmlns:a16="http://schemas.microsoft.com/office/drawing/2014/main" id="{0897AD06-4B9D-D3F1-E5D8-7B539824206A}"/>
              </a:ext>
            </a:extLst>
          </p:cNvPr>
          <p:cNvSpPr txBox="1"/>
          <p:nvPr/>
        </p:nvSpPr>
        <p:spPr>
          <a:xfrm>
            <a:off x="469271" y="2256974"/>
            <a:ext cx="11533977" cy="3416320"/>
          </a:xfrm>
          <a:prstGeom prst="rect">
            <a:avLst/>
          </a:prstGeom>
          <a:noFill/>
        </p:spPr>
        <p:txBody>
          <a:bodyPr wrap="square">
            <a:spAutoFit/>
          </a:bodyPr>
          <a:lstStyle/>
          <a:p>
            <a:pPr marL="742950" indent="-742950">
              <a:buFont typeface="+mj-lt"/>
              <a:buAutoNum type="arabicPeriod"/>
            </a:pPr>
            <a:r>
              <a:rPr lang="fr-FR" sz="3600" b="1" dirty="0">
                <a:solidFill>
                  <a:schemeClr val="bg1"/>
                </a:solidFill>
                <a:latin typeface="Arial" panose="020B0604020202020204" pitchFamily="34" charset="0"/>
                <a:cs typeface="Arial" panose="020B0604020202020204" pitchFamily="34" charset="0"/>
              </a:rPr>
              <a:t>Phase de saisie des VŒUX PROVISOIRES</a:t>
            </a:r>
          </a:p>
          <a:p>
            <a:pPr marL="742950" indent="-742950">
              <a:buFont typeface="+mj-lt"/>
              <a:buAutoNum type="arabicPeriod"/>
            </a:pPr>
            <a:r>
              <a:rPr lang="fr-FR" sz="3600" b="1" dirty="0">
                <a:solidFill>
                  <a:schemeClr val="bg1"/>
                </a:solidFill>
                <a:latin typeface="Arial" panose="020B0604020202020204" pitchFamily="34" charset="0"/>
                <a:cs typeface="Arial" panose="020B0604020202020204" pitchFamily="34" charset="0"/>
              </a:rPr>
              <a:t>Phase de saisie des VŒUX DÉFINITIFS</a:t>
            </a:r>
          </a:p>
          <a:p>
            <a:pPr marL="742950" indent="-742950">
              <a:buFont typeface="+mj-lt"/>
              <a:buAutoNum type="arabicPeriod"/>
            </a:pPr>
            <a:r>
              <a:rPr lang="fr-FR" sz="3600" b="1" dirty="0">
                <a:solidFill>
                  <a:schemeClr val="bg1"/>
                </a:solidFill>
                <a:latin typeface="Arial" panose="020B0604020202020204" pitchFamily="34" charset="0"/>
                <a:cs typeface="Arial" panose="020B0604020202020204" pitchFamily="34" charset="0"/>
              </a:rPr>
              <a:t>Phase D’AFFECTATION et INSCRIPTION EN LYCÉE</a:t>
            </a:r>
            <a:endParaRPr lang="fr-FR" sz="3600" dirty="0">
              <a:solidFill>
                <a:schemeClr val="bg1"/>
              </a:solidFill>
              <a:latin typeface="Arial" panose="020B0604020202020204" pitchFamily="34" charset="0"/>
              <a:cs typeface="Arial" panose="020B0604020202020204" pitchFamily="34" charset="0"/>
            </a:endParaRPr>
          </a:p>
          <a:p>
            <a:endParaRPr lang="fr-FR" sz="3600" b="1" dirty="0">
              <a:solidFill>
                <a:schemeClr val="bg1"/>
              </a:solidFill>
              <a:latin typeface="Arial" panose="020B0604020202020204" pitchFamily="34" charset="0"/>
              <a:cs typeface="Arial" panose="020B0604020202020204" pitchFamily="34" charset="0"/>
            </a:endParaRPr>
          </a:p>
          <a:p>
            <a:endParaRPr lang="fr-FR" sz="3600" dirty="0">
              <a:solidFill>
                <a:schemeClr val="bg1"/>
              </a:solidFill>
            </a:endParaRPr>
          </a:p>
        </p:txBody>
      </p:sp>
      <p:pic>
        <p:nvPicPr>
          <p:cNvPr id="2" name="Image 1">
            <a:extLst>
              <a:ext uri="{FF2B5EF4-FFF2-40B4-BE49-F238E27FC236}">
                <a16:creationId xmlns:a16="http://schemas.microsoft.com/office/drawing/2014/main" id="{A9ACC499-DB00-3920-6C23-47ACBEB8D7EF}"/>
              </a:ext>
            </a:extLst>
          </p:cNvPr>
          <p:cNvPicPr>
            <a:picLocks noChangeAspect="1"/>
          </p:cNvPicPr>
          <p:nvPr/>
        </p:nvPicPr>
        <p:blipFill>
          <a:blip r:embed="rId2"/>
          <a:srcRect l="122" t="54885" r="511"/>
          <a:stretch>
            <a:fillRect/>
          </a:stretch>
        </p:blipFill>
        <p:spPr>
          <a:xfrm>
            <a:off x="1530670" y="4791148"/>
            <a:ext cx="9172224" cy="1962879"/>
          </a:xfrm>
          <a:prstGeom prst="rect">
            <a:avLst/>
          </a:prstGeom>
        </p:spPr>
      </p:pic>
    </p:spTree>
    <p:extLst>
      <p:ext uri="{BB962C8B-B14F-4D97-AF65-F5344CB8AC3E}">
        <p14:creationId xmlns:p14="http://schemas.microsoft.com/office/powerpoint/2010/main" val="11867559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a:extLst>
              <a:ext uri="{FF2B5EF4-FFF2-40B4-BE49-F238E27FC236}">
                <a16:creationId xmlns:a16="http://schemas.microsoft.com/office/drawing/2014/main" id="{EC63AA29-3555-35F1-0A2D-70B53648FCA8}"/>
              </a:ext>
            </a:extLst>
          </p:cNvPr>
          <p:cNvSpPr txBox="1"/>
          <p:nvPr/>
        </p:nvSpPr>
        <p:spPr>
          <a:xfrm>
            <a:off x="471055" y="445715"/>
            <a:ext cx="11720945" cy="6924973"/>
          </a:xfrm>
          <a:prstGeom prst="rect">
            <a:avLst/>
          </a:prstGeom>
          <a:noFill/>
        </p:spPr>
        <p:txBody>
          <a:bodyPr wrap="square">
            <a:spAutoFit/>
          </a:bodyPr>
          <a:lstStyle/>
          <a:p>
            <a:pPr algn="ctr"/>
            <a:r>
              <a:rPr lang="fr-FR" sz="3600" b="1" dirty="0">
                <a:solidFill>
                  <a:schemeClr val="bg1"/>
                </a:solidFill>
                <a:latin typeface="Arial" panose="020B0604020202020204" pitchFamily="34" charset="0"/>
                <a:cs typeface="Arial" panose="020B0604020202020204" pitchFamily="34" charset="0"/>
              </a:rPr>
              <a:t>PHASE DE SAISIE DES VŒUX PROVISOIRES </a:t>
            </a:r>
          </a:p>
          <a:p>
            <a:pPr algn="just"/>
            <a:endParaRPr lang="fr-FR" sz="2400" b="1" dirty="0">
              <a:solidFill>
                <a:schemeClr val="bg1"/>
              </a:solidFill>
              <a:latin typeface="Arial" panose="020B0604020202020204" pitchFamily="34" charset="0"/>
              <a:cs typeface="Arial" panose="020B0604020202020204" pitchFamily="34" charset="0"/>
            </a:endParaRPr>
          </a:p>
          <a:p>
            <a:pPr algn="just"/>
            <a:endParaRPr lang="fr-FR" sz="2400" b="1" dirty="0">
              <a:solidFill>
                <a:schemeClr val="bg1"/>
              </a:solidFill>
              <a:latin typeface="Arial" panose="020B0604020202020204" pitchFamily="34" charset="0"/>
              <a:cs typeface="Arial" panose="020B0604020202020204" pitchFamily="34" charset="0"/>
            </a:endParaRPr>
          </a:p>
          <a:p>
            <a:pPr marL="342900" indent="-342900" algn="just">
              <a:buFont typeface="Arial" panose="020B0604020202020204" pitchFamily="34" charset="0"/>
              <a:buChar char="•"/>
            </a:pPr>
            <a:r>
              <a:rPr lang="fr-FR" sz="2400" b="1" dirty="0">
                <a:solidFill>
                  <a:schemeClr val="bg1"/>
                </a:solidFill>
                <a:latin typeface="Arial" panose="020B0604020202020204" pitchFamily="34" charset="0"/>
                <a:cs typeface="Arial" panose="020B0604020202020204" pitchFamily="34" charset="0"/>
              </a:rPr>
              <a:t>Au 2° trimestre</a:t>
            </a:r>
          </a:p>
          <a:p>
            <a:pPr algn="just"/>
            <a:endParaRPr lang="fr-FR" sz="2400" b="1" dirty="0">
              <a:solidFill>
                <a:schemeClr val="bg1"/>
              </a:solidFill>
              <a:latin typeface="Arial" panose="020B0604020202020204" pitchFamily="34" charset="0"/>
              <a:cs typeface="Arial" panose="020B0604020202020204" pitchFamily="34" charset="0"/>
            </a:endParaRPr>
          </a:p>
          <a:p>
            <a:pPr marL="342900" indent="-342900" algn="just">
              <a:buFont typeface="Arial" panose="020B0604020202020204" pitchFamily="34" charset="0"/>
              <a:buChar char="•"/>
            </a:pPr>
            <a:r>
              <a:rPr lang="fr-FR" sz="2400" b="1" dirty="0">
                <a:solidFill>
                  <a:schemeClr val="bg1"/>
                </a:solidFill>
                <a:latin typeface="Arial" panose="020B0604020202020204" pitchFamily="34" charset="0"/>
                <a:cs typeface="Arial" panose="020B0604020202020204" pitchFamily="34" charset="0"/>
              </a:rPr>
              <a:t>Classement par ordre de préférence des voies d’orientation :</a:t>
            </a:r>
          </a:p>
          <a:p>
            <a:pPr algn="just"/>
            <a:endParaRPr lang="fr-FR" sz="2400" b="1" dirty="0">
              <a:solidFill>
                <a:schemeClr val="bg1"/>
              </a:solidFill>
              <a:latin typeface="Arial" panose="020B0604020202020204" pitchFamily="34" charset="0"/>
              <a:cs typeface="Arial" panose="020B0604020202020204" pitchFamily="34" charset="0"/>
            </a:endParaRPr>
          </a:p>
          <a:p>
            <a:pPr marL="1257300" lvl="2" indent="-342900">
              <a:buFont typeface="Wingdings" panose="05000000000000000000" pitchFamily="2" charset="2"/>
              <a:buChar char="q"/>
            </a:pPr>
            <a:r>
              <a:rPr lang="fr-FR" sz="2400" dirty="0">
                <a:solidFill>
                  <a:schemeClr val="accent1">
                    <a:lumMod val="75000"/>
                  </a:schemeClr>
                </a:solidFill>
                <a:latin typeface="Arial" panose="020B0604020202020204" pitchFamily="34" charset="0"/>
                <a:cs typeface="Arial" panose="020B0604020202020204" pitchFamily="34" charset="0"/>
              </a:rPr>
              <a:t>Voie générale et technologiques (2GT) </a:t>
            </a:r>
          </a:p>
          <a:p>
            <a:pPr marL="1257300" lvl="2" indent="-342900">
              <a:buFont typeface="Wingdings" panose="05000000000000000000" pitchFamily="2" charset="2"/>
              <a:buChar char="q"/>
            </a:pPr>
            <a:r>
              <a:rPr lang="fr-FR" sz="2400" dirty="0">
                <a:solidFill>
                  <a:schemeClr val="accent1">
                    <a:lumMod val="75000"/>
                  </a:schemeClr>
                </a:solidFill>
                <a:latin typeface="Arial" panose="020B0604020202020204" pitchFamily="34" charset="0"/>
                <a:cs typeface="Arial" panose="020B0604020202020204" pitchFamily="34" charset="0"/>
              </a:rPr>
              <a:t>Voie professionnelle en bac professionnel (2PRO)</a:t>
            </a:r>
          </a:p>
          <a:p>
            <a:pPr marL="1257300" lvl="2" indent="-342900">
              <a:buFont typeface="Wingdings" panose="05000000000000000000" pitchFamily="2" charset="2"/>
              <a:buChar char="q"/>
            </a:pPr>
            <a:r>
              <a:rPr lang="fr-FR" sz="2400" dirty="0">
                <a:solidFill>
                  <a:schemeClr val="accent1">
                    <a:lumMod val="75000"/>
                  </a:schemeClr>
                </a:solidFill>
                <a:latin typeface="Arial" panose="020B0604020202020204" pitchFamily="34" charset="0"/>
                <a:cs typeface="Arial" panose="020B0604020202020204" pitchFamily="34" charset="0"/>
              </a:rPr>
              <a:t>Voie professionnelle en 1°année de CAP (1CAP)</a:t>
            </a:r>
          </a:p>
          <a:p>
            <a:pPr marL="1257300" lvl="2" indent="-342900">
              <a:buFont typeface="Wingdings" panose="05000000000000000000" pitchFamily="2" charset="2"/>
              <a:buChar char="q"/>
            </a:pPr>
            <a:endParaRPr lang="fr-FR" sz="2400" dirty="0">
              <a:solidFill>
                <a:schemeClr val="accent1">
                  <a:lumMod val="75000"/>
                </a:schemeClr>
              </a:solidFill>
              <a:latin typeface="Arial" panose="020B0604020202020204" pitchFamily="34" charset="0"/>
              <a:cs typeface="Arial" panose="020B0604020202020204" pitchFamily="34" charset="0"/>
            </a:endParaRPr>
          </a:p>
          <a:p>
            <a:pPr lvl="2"/>
            <a:endParaRPr lang="fr-FR" sz="2400" dirty="0">
              <a:solidFill>
                <a:schemeClr val="accent1">
                  <a:lumMod val="75000"/>
                </a:schemeClr>
              </a:solidFill>
              <a:latin typeface="Arial" panose="020B0604020202020204" pitchFamily="34" charset="0"/>
              <a:cs typeface="Arial" panose="020B0604020202020204" pitchFamily="34" charset="0"/>
            </a:endParaRPr>
          </a:p>
          <a:p>
            <a:pPr lvl="2"/>
            <a:r>
              <a:rPr lang="fr-FR" sz="2400" dirty="0">
                <a:solidFill>
                  <a:schemeClr val="accent1">
                    <a:lumMod val="75000"/>
                  </a:schemeClr>
                </a:solidFill>
                <a:latin typeface="Arial" panose="020B0604020202020204" pitchFamily="34" charset="0"/>
                <a:cs typeface="Arial" panose="020B0604020202020204" pitchFamily="34" charset="0"/>
              </a:rPr>
              <a:t>Le conseil de classe du 2</a:t>
            </a:r>
            <a:r>
              <a:rPr lang="fr-FR" sz="2400" baseline="30000" dirty="0">
                <a:solidFill>
                  <a:schemeClr val="accent1">
                    <a:lumMod val="75000"/>
                  </a:schemeClr>
                </a:solidFill>
                <a:latin typeface="Arial" panose="020B0604020202020204" pitchFamily="34" charset="0"/>
                <a:cs typeface="Arial" panose="020B0604020202020204" pitchFamily="34" charset="0"/>
              </a:rPr>
              <a:t>nd</a:t>
            </a:r>
            <a:r>
              <a:rPr lang="fr-FR" sz="2400" dirty="0">
                <a:solidFill>
                  <a:schemeClr val="accent1">
                    <a:lumMod val="75000"/>
                  </a:schemeClr>
                </a:solidFill>
                <a:latin typeface="Arial" panose="020B0604020202020204" pitchFamily="34" charset="0"/>
                <a:cs typeface="Arial" panose="020B0604020202020204" pitchFamily="34" charset="0"/>
              </a:rPr>
              <a:t> trimestre émet un </a:t>
            </a:r>
            <a:r>
              <a:rPr lang="fr-FR" sz="2400" b="1" dirty="0">
                <a:solidFill>
                  <a:schemeClr val="bg1"/>
                </a:solidFill>
                <a:latin typeface="Arial" panose="020B0604020202020204" pitchFamily="34" charset="0"/>
                <a:cs typeface="Arial" panose="020B0604020202020204" pitchFamily="34" charset="0"/>
              </a:rPr>
              <a:t>AVIS PROVISOIRE sur les vœux émis.</a:t>
            </a:r>
          </a:p>
          <a:p>
            <a:pPr algn="just"/>
            <a:endParaRPr lang="fr-FR" sz="2400" b="1" dirty="0">
              <a:solidFill>
                <a:schemeClr val="bg1"/>
              </a:solidFill>
              <a:latin typeface="Arial" panose="020B0604020202020204" pitchFamily="34" charset="0"/>
              <a:cs typeface="Arial" panose="020B0604020202020204" pitchFamily="34" charset="0"/>
            </a:endParaRPr>
          </a:p>
          <a:p>
            <a:pPr algn="just"/>
            <a:endParaRPr lang="fr-FR" sz="2400" b="1" dirty="0">
              <a:solidFill>
                <a:schemeClr val="bg1"/>
              </a:solidFill>
              <a:latin typeface="Arial" panose="020B0604020202020204" pitchFamily="34" charset="0"/>
              <a:cs typeface="Arial" panose="020B0604020202020204" pitchFamily="34" charset="0"/>
            </a:endParaRPr>
          </a:p>
          <a:p>
            <a:pPr algn="just"/>
            <a:endParaRPr lang="fr-FR" sz="2400" b="1" dirty="0">
              <a:solidFill>
                <a:schemeClr val="bg1"/>
              </a:solidFill>
              <a:latin typeface="Arial" panose="020B0604020202020204" pitchFamily="34" charset="0"/>
              <a:cs typeface="Arial" panose="020B0604020202020204" pitchFamily="34" charset="0"/>
            </a:endParaRPr>
          </a:p>
          <a:p>
            <a:pPr algn="just"/>
            <a:endParaRPr lang="fr-FR" sz="24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076936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a:extLst>
              <a:ext uri="{FF2B5EF4-FFF2-40B4-BE49-F238E27FC236}">
                <a16:creationId xmlns:a16="http://schemas.microsoft.com/office/drawing/2014/main" id="{7450E79D-DC5C-AF19-A368-9BB0A2C492AE}"/>
              </a:ext>
            </a:extLst>
          </p:cNvPr>
          <p:cNvSpPr txBox="1"/>
          <p:nvPr/>
        </p:nvSpPr>
        <p:spPr>
          <a:xfrm>
            <a:off x="401781" y="321024"/>
            <a:ext cx="11416145" cy="6370975"/>
          </a:xfrm>
          <a:prstGeom prst="rect">
            <a:avLst/>
          </a:prstGeom>
          <a:noFill/>
        </p:spPr>
        <p:txBody>
          <a:bodyPr wrap="square">
            <a:spAutoFit/>
          </a:bodyPr>
          <a:lstStyle/>
          <a:p>
            <a:pPr algn="ctr"/>
            <a:r>
              <a:rPr lang="fr-FR" sz="3600" b="1" dirty="0">
                <a:solidFill>
                  <a:schemeClr val="bg1"/>
                </a:solidFill>
                <a:latin typeface="Arial" panose="020B0604020202020204" pitchFamily="34" charset="0"/>
                <a:cs typeface="Arial" panose="020B0604020202020204" pitchFamily="34" charset="0"/>
              </a:rPr>
              <a:t>PHASE DE SAISIE DES VŒUX DÉFINITIFS</a:t>
            </a:r>
          </a:p>
          <a:p>
            <a:endParaRPr lang="fr-FR" sz="3600" b="1" dirty="0">
              <a:solidFill>
                <a:schemeClr val="bg1"/>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fr-FR" sz="2400" b="1" dirty="0">
                <a:solidFill>
                  <a:schemeClr val="bg1"/>
                </a:solidFill>
                <a:latin typeface="Arial" panose="020B0604020202020204" pitchFamily="34" charset="0"/>
                <a:cs typeface="Arial" panose="020B0604020202020204" pitchFamily="34" charset="0"/>
              </a:rPr>
              <a:t>Au 3°trimestre</a:t>
            </a:r>
          </a:p>
          <a:p>
            <a:pPr marL="342900" indent="-342900">
              <a:buFont typeface="Arial" panose="020B0604020202020204" pitchFamily="34" charset="0"/>
              <a:buChar char="•"/>
            </a:pPr>
            <a:endParaRPr lang="fr-FR" sz="2400" b="1" dirty="0">
              <a:solidFill>
                <a:schemeClr val="bg1"/>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fr-FR" sz="2400" b="1" dirty="0">
                <a:solidFill>
                  <a:schemeClr val="bg1"/>
                </a:solidFill>
                <a:latin typeface="Arial" panose="020B0604020202020204" pitchFamily="34" charset="0"/>
                <a:cs typeface="Arial" panose="020B0604020202020204" pitchFamily="34" charset="0"/>
              </a:rPr>
              <a:t>Saisie des vœux précis d’orientation</a:t>
            </a:r>
          </a:p>
          <a:p>
            <a:endParaRPr lang="fr-FR" sz="3600" b="1" dirty="0">
              <a:solidFill>
                <a:schemeClr val="bg1"/>
              </a:solidFill>
              <a:latin typeface="Arial" panose="020B0604020202020204" pitchFamily="34" charset="0"/>
              <a:cs typeface="Arial" panose="020B0604020202020204" pitchFamily="34" charset="0"/>
            </a:endParaRPr>
          </a:p>
          <a:p>
            <a:pPr algn="just"/>
            <a:r>
              <a:rPr lang="fr-FR" sz="2400" dirty="0">
                <a:solidFill>
                  <a:schemeClr val="accent1">
                    <a:lumMod val="75000"/>
                  </a:schemeClr>
                </a:solidFill>
                <a:latin typeface="Arial" panose="020B0604020202020204" pitchFamily="34" charset="0"/>
                <a:cs typeface="Arial" panose="020B0604020202020204" pitchFamily="34" charset="0"/>
              </a:rPr>
              <a:t>Le conseil de classe du 3° trimestre prend une </a:t>
            </a:r>
            <a:r>
              <a:rPr lang="fr-FR" sz="2400" b="1" dirty="0">
                <a:solidFill>
                  <a:schemeClr val="bg1"/>
                </a:solidFill>
                <a:latin typeface="Arial" panose="020B0604020202020204" pitchFamily="34" charset="0"/>
                <a:cs typeface="Arial" panose="020B0604020202020204" pitchFamily="34" charset="0"/>
              </a:rPr>
              <a:t>DÉCISION D’ORIENTATION</a:t>
            </a:r>
            <a:r>
              <a:rPr lang="fr-FR" sz="2400" b="1" dirty="0">
                <a:solidFill>
                  <a:schemeClr val="accent6"/>
                </a:solidFill>
                <a:latin typeface="Arial" panose="020B0604020202020204" pitchFamily="34" charset="0"/>
                <a:cs typeface="Arial" panose="020B0604020202020204" pitchFamily="34" charset="0"/>
              </a:rPr>
              <a:t> </a:t>
            </a:r>
            <a:r>
              <a:rPr lang="fr-FR" sz="2400" b="1" dirty="0">
                <a:solidFill>
                  <a:schemeClr val="accent1">
                    <a:lumMod val="75000"/>
                  </a:schemeClr>
                </a:solidFill>
                <a:latin typeface="Arial" panose="020B0604020202020204" pitchFamily="34" charset="0"/>
                <a:cs typeface="Arial" panose="020B0604020202020204" pitchFamily="34" charset="0"/>
              </a:rPr>
              <a:t>qui doit être validée par le CHEF D’</a:t>
            </a:r>
            <a:r>
              <a:rPr lang="fr-FR" sz="2400" b="1" dirty="0" err="1">
                <a:solidFill>
                  <a:schemeClr val="accent1">
                    <a:lumMod val="75000"/>
                  </a:schemeClr>
                </a:solidFill>
                <a:latin typeface="Arial" panose="020B0604020202020204" pitchFamily="34" charset="0"/>
                <a:cs typeface="Arial" panose="020B0604020202020204" pitchFamily="34" charset="0"/>
              </a:rPr>
              <a:t>ETABLISSEMENT</a:t>
            </a:r>
            <a:r>
              <a:rPr lang="fr-FR" sz="2400" b="1" dirty="0">
                <a:solidFill>
                  <a:schemeClr val="accent1">
                    <a:lumMod val="75000"/>
                  </a:schemeClr>
                </a:solidFill>
                <a:latin typeface="Arial" panose="020B0604020202020204" pitchFamily="34" charset="0"/>
                <a:cs typeface="Arial" panose="020B0604020202020204" pitchFamily="34" charset="0"/>
              </a:rPr>
              <a:t>.</a:t>
            </a:r>
          </a:p>
          <a:p>
            <a:pPr algn="just"/>
            <a:endParaRPr lang="fr-FR" sz="2400" dirty="0">
              <a:solidFill>
                <a:schemeClr val="accent1">
                  <a:lumMod val="75000"/>
                </a:schemeClr>
              </a:solidFill>
              <a:latin typeface="Arial" panose="020B0604020202020204" pitchFamily="34" charset="0"/>
              <a:cs typeface="Arial" panose="020B0604020202020204" pitchFamily="34" charset="0"/>
            </a:endParaRPr>
          </a:p>
          <a:p>
            <a:pPr algn="just"/>
            <a:r>
              <a:rPr lang="fr-FR" sz="2400" dirty="0">
                <a:solidFill>
                  <a:schemeClr val="accent1">
                    <a:lumMod val="75000"/>
                  </a:schemeClr>
                </a:solidFill>
                <a:latin typeface="Arial" panose="020B0604020202020204" pitchFamily="34" charset="0"/>
                <a:cs typeface="Arial" panose="020B0604020202020204" pitchFamily="34" charset="0"/>
              </a:rPr>
              <a:t>Les vœux saisis doivent être modifiés s’ils ne correspondent pas à la décision d’orientation arrêtée par le chef d’établissement.</a:t>
            </a:r>
          </a:p>
          <a:p>
            <a:endParaRPr lang="fr-FR" sz="3600" b="1" dirty="0">
              <a:solidFill>
                <a:schemeClr val="bg1"/>
              </a:solidFill>
              <a:latin typeface="Arial" panose="020B0604020202020204" pitchFamily="34" charset="0"/>
              <a:cs typeface="Arial" panose="020B0604020202020204" pitchFamily="34" charset="0"/>
            </a:endParaRPr>
          </a:p>
          <a:p>
            <a:pPr algn="ctr"/>
            <a:endParaRPr lang="fr-FR" sz="3600" b="1" dirty="0">
              <a:solidFill>
                <a:schemeClr val="bg1"/>
              </a:solidFill>
              <a:latin typeface="Arial" panose="020B0604020202020204" pitchFamily="34" charset="0"/>
              <a:cs typeface="Arial" panose="020B0604020202020204" pitchFamily="34" charset="0"/>
            </a:endParaRPr>
          </a:p>
          <a:p>
            <a:pPr algn="ctr"/>
            <a:r>
              <a:rPr lang="fr-FR" sz="3600" b="1" dirty="0">
                <a:solidFill>
                  <a:schemeClr val="bg1"/>
                </a:solidFill>
                <a:latin typeface="Arial" panose="020B0604020202020204" pitchFamily="34" charset="0"/>
                <a:cs typeface="Arial" panose="020B0604020202020204" pitchFamily="34" charset="0"/>
              </a:rPr>
              <a:t> </a:t>
            </a:r>
            <a:endParaRPr lang="fr-FR" sz="3600" dirty="0">
              <a:solidFill>
                <a:schemeClr val="bg1"/>
              </a:solidFill>
            </a:endParaRPr>
          </a:p>
        </p:txBody>
      </p:sp>
    </p:spTree>
    <p:extLst>
      <p:ext uri="{BB962C8B-B14F-4D97-AF65-F5344CB8AC3E}">
        <p14:creationId xmlns:p14="http://schemas.microsoft.com/office/powerpoint/2010/main" val="6636804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a:extLst>
              <a:ext uri="{FF2B5EF4-FFF2-40B4-BE49-F238E27FC236}">
                <a16:creationId xmlns:a16="http://schemas.microsoft.com/office/drawing/2014/main" id="{BBCDCB86-16D4-A507-6FFF-2CBF4BBB90D5}"/>
              </a:ext>
            </a:extLst>
          </p:cNvPr>
          <p:cNvSpPr txBox="1"/>
          <p:nvPr/>
        </p:nvSpPr>
        <p:spPr>
          <a:xfrm>
            <a:off x="244444" y="514988"/>
            <a:ext cx="11688023" cy="5262979"/>
          </a:xfrm>
          <a:prstGeom prst="rect">
            <a:avLst/>
          </a:prstGeom>
          <a:noFill/>
        </p:spPr>
        <p:txBody>
          <a:bodyPr wrap="square">
            <a:spAutoFit/>
          </a:bodyPr>
          <a:lstStyle/>
          <a:p>
            <a:pPr algn="ctr"/>
            <a:r>
              <a:rPr lang="fr-FR" sz="3600" b="1" dirty="0">
                <a:solidFill>
                  <a:schemeClr val="bg1"/>
                </a:solidFill>
                <a:latin typeface="Arial" panose="020B0604020202020204" pitchFamily="34" charset="0"/>
                <a:cs typeface="Arial" panose="020B0604020202020204" pitchFamily="34" charset="0"/>
              </a:rPr>
              <a:t>PHASE D’INSCRIPTIONS EN </a:t>
            </a:r>
            <a:r>
              <a:rPr lang="fr-FR" sz="3600" b="1" dirty="0" err="1">
                <a:solidFill>
                  <a:schemeClr val="bg1"/>
                </a:solidFill>
                <a:latin typeface="Arial" panose="020B0604020202020204" pitchFamily="34" charset="0"/>
                <a:cs typeface="Arial" panose="020B0604020202020204" pitchFamily="34" charset="0"/>
              </a:rPr>
              <a:t>LYCEE</a:t>
            </a:r>
            <a:endParaRPr lang="fr-FR" sz="3600" b="1" dirty="0">
              <a:solidFill>
                <a:schemeClr val="bg1"/>
              </a:solidFill>
              <a:latin typeface="Arial" panose="020B0604020202020204" pitchFamily="34" charset="0"/>
              <a:cs typeface="Arial" panose="020B0604020202020204" pitchFamily="34" charset="0"/>
            </a:endParaRPr>
          </a:p>
          <a:p>
            <a:pPr algn="ctr"/>
            <a:endParaRPr lang="fr-FR" sz="3600" b="1" dirty="0">
              <a:solidFill>
                <a:schemeClr val="bg1"/>
              </a:solidFill>
              <a:latin typeface="Arial" panose="020B0604020202020204" pitchFamily="34" charset="0"/>
              <a:cs typeface="Arial" panose="020B0604020202020204" pitchFamily="34" charset="0"/>
            </a:endParaRPr>
          </a:p>
          <a:p>
            <a:pPr algn="ctr"/>
            <a:endParaRPr lang="fr-FR" sz="3600" b="1" dirty="0">
              <a:solidFill>
                <a:schemeClr val="bg1"/>
              </a:solidFill>
              <a:latin typeface="Arial" panose="020B0604020202020204" pitchFamily="34" charset="0"/>
              <a:cs typeface="Arial" panose="020B0604020202020204" pitchFamily="34" charset="0"/>
            </a:endParaRPr>
          </a:p>
          <a:p>
            <a:pPr marL="571500" indent="-571500">
              <a:buFont typeface="Arial" panose="020B0604020202020204" pitchFamily="34" charset="0"/>
              <a:buChar char="•"/>
            </a:pPr>
            <a:r>
              <a:rPr lang="fr-FR" sz="2400" dirty="0">
                <a:solidFill>
                  <a:schemeClr val="bg1"/>
                </a:solidFill>
                <a:latin typeface="Arial" panose="020B0604020202020204" pitchFamily="34" charset="0"/>
                <a:cs typeface="Arial" panose="020B0604020202020204" pitchFamily="34" charset="0"/>
              </a:rPr>
              <a:t>Dès que </a:t>
            </a:r>
            <a:r>
              <a:rPr lang="fr-FR" sz="2400" b="1" dirty="0">
                <a:solidFill>
                  <a:schemeClr val="bg1"/>
                </a:solidFill>
                <a:latin typeface="Arial" panose="020B0604020202020204" pitchFamily="34" charset="0"/>
                <a:cs typeface="Arial" panose="020B0604020202020204" pitchFamily="34" charset="0"/>
              </a:rPr>
              <a:t>l’AFFECTATION</a:t>
            </a:r>
            <a:r>
              <a:rPr lang="fr-FR" sz="2400" dirty="0">
                <a:solidFill>
                  <a:schemeClr val="bg1"/>
                </a:solidFill>
                <a:latin typeface="Arial" panose="020B0604020202020204" pitchFamily="34" charset="0"/>
                <a:cs typeface="Arial" panose="020B0604020202020204" pitchFamily="34" charset="0"/>
              </a:rPr>
              <a:t> est connue (fin juin). Penser à imprimer la notification d’affectation.</a:t>
            </a:r>
          </a:p>
          <a:p>
            <a:pPr marL="571500" indent="-571500">
              <a:buFont typeface="Arial" panose="020B0604020202020204" pitchFamily="34" charset="0"/>
              <a:buChar char="•"/>
            </a:pPr>
            <a:endParaRPr lang="fr-FR" sz="2400" dirty="0">
              <a:solidFill>
                <a:schemeClr val="bg1"/>
              </a:solidFill>
              <a:latin typeface="Arial" panose="020B0604020202020204" pitchFamily="34" charset="0"/>
              <a:cs typeface="Arial" panose="020B0604020202020204" pitchFamily="34" charset="0"/>
            </a:endParaRPr>
          </a:p>
          <a:p>
            <a:pPr marL="571500" indent="-571500" algn="just">
              <a:buFont typeface="Arial" panose="020B0604020202020204" pitchFamily="34" charset="0"/>
              <a:buChar char="•"/>
            </a:pPr>
            <a:r>
              <a:rPr lang="fr-FR" sz="2400" b="1" dirty="0">
                <a:solidFill>
                  <a:schemeClr val="bg1"/>
                </a:solidFill>
                <a:latin typeface="Arial" panose="020B0604020202020204" pitchFamily="34" charset="0"/>
                <a:cs typeface="Arial" panose="020B0604020202020204" pitchFamily="34" charset="0"/>
              </a:rPr>
              <a:t>INSCRIPTIONS</a:t>
            </a:r>
            <a:r>
              <a:rPr lang="fr-FR" sz="2400" dirty="0">
                <a:solidFill>
                  <a:schemeClr val="bg1"/>
                </a:solidFill>
                <a:latin typeface="Arial" panose="020B0604020202020204" pitchFamily="34" charset="0"/>
                <a:cs typeface="Arial" panose="020B0604020202020204" pitchFamily="34" charset="0"/>
              </a:rPr>
              <a:t> en ligne et/ou déplacements dans les lycées (respect du délai donné).</a:t>
            </a:r>
          </a:p>
          <a:p>
            <a:pPr marL="571500" indent="-571500">
              <a:buFont typeface="Arial" panose="020B0604020202020204" pitchFamily="34" charset="0"/>
              <a:buChar char="•"/>
            </a:pPr>
            <a:endParaRPr lang="fr-FR" sz="3600" b="1" dirty="0">
              <a:solidFill>
                <a:schemeClr val="bg1"/>
              </a:solidFill>
              <a:latin typeface="Arial" panose="020B0604020202020204" pitchFamily="34" charset="0"/>
              <a:cs typeface="Arial" panose="020B0604020202020204" pitchFamily="34" charset="0"/>
            </a:endParaRPr>
          </a:p>
          <a:p>
            <a:pPr algn="ctr"/>
            <a:endParaRPr lang="fr-FR" sz="3600" b="1" dirty="0">
              <a:solidFill>
                <a:schemeClr val="bg1"/>
              </a:solidFill>
              <a:latin typeface="Arial" panose="020B0604020202020204" pitchFamily="34" charset="0"/>
              <a:cs typeface="Arial" panose="020B0604020202020204" pitchFamily="34" charset="0"/>
            </a:endParaRPr>
          </a:p>
          <a:p>
            <a:pPr algn="ctr"/>
            <a:endParaRPr lang="fr-FR" sz="36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46627782"/>
      </p:ext>
    </p:extLst>
  </p:cSld>
  <p:clrMapOvr>
    <a:masterClrMapping/>
  </p:clrMapOvr>
</p:sld>
</file>

<file path=ppt/theme/theme1.xml><?xml version="1.0" encoding="utf-8"?>
<a:theme xmlns:a="http://schemas.openxmlformats.org/drawingml/2006/main" name="Secteur">
  <a:themeElements>
    <a:clrScheme name="Personnalisé 2">
      <a:dk1>
        <a:sysClr val="windowText" lastClr="000000"/>
      </a:dk1>
      <a:lt1>
        <a:sysClr val="window" lastClr="FFFFFF"/>
      </a:lt1>
      <a:dk2>
        <a:srgbClr val="146194"/>
      </a:dk2>
      <a:lt2>
        <a:srgbClr val="76DBF4"/>
      </a:lt2>
      <a:accent1>
        <a:srgbClr val="052F61"/>
      </a:accent1>
      <a:accent2>
        <a:srgbClr val="146194"/>
      </a:accent2>
      <a:accent3>
        <a:srgbClr val="14967C"/>
      </a:accent3>
      <a:accent4>
        <a:srgbClr val="6A9E1F"/>
      </a:accent4>
      <a:accent5>
        <a:srgbClr val="E87D37"/>
      </a:accent5>
      <a:accent6>
        <a:srgbClr val="C62324"/>
      </a:accent6>
      <a:hlink>
        <a:srgbClr val="0D2E46"/>
      </a:hlink>
      <a:folHlink>
        <a:srgbClr val="356A95"/>
      </a:folHlink>
    </a:clrScheme>
    <a:fontScheme name="Secteur">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ecteur">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docProps/app.xml><?xml version="1.0" encoding="utf-8"?>
<Properties xmlns="http://schemas.openxmlformats.org/officeDocument/2006/extended-properties" xmlns:vt="http://schemas.openxmlformats.org/officeDocument/2006/docPropsVTypes">
  <Template>Slice</Template>
  <TotalTime>926</TotalTime>
  <Words>1183</Words>
  <Application>Microsoft Office PowerPoint</Application>
  <PresentationFormat>Grand écran</PresentationFormat>
  <Paragraphs>181</Paragraphs>
  <Slides>33</Slides>
  <Notes>0</Notes>
  <HiddenSlides>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33</vt:i4>
      </vt:variant>
    </vt:vector>
  </HeadingPairs>
  <TitlesOfParts>
    <vt:vector size="40" baseType="lpstr">
      <vt:lpstr>Arial</vt:lpstr>
      <vt:lpstr>Calibri</vt:lpstr>
      <vt:lpstr>Century Gothic</vt:lpstr>
      <vt:lpstr>Noto Sans Symbols</vt:lpstr>
      <vt:lpstr>Wingdings</vt:lpstr>
      <vt:lpstr>Wingdings 3</vt:lpstr>
      <vt:lpstr>Secteur</vt:lpstr>
      <vt:lpstr>Réunion de présentation de l’orientation en 3°</vt:lpstr>
      <vt:lpstr>PARCOURS AVENIR</vt:lpstr>
      <vt:lpstr>PARCOURS AVENIR</vt:lpstr>
      <vt:lpstr>LES TEMPS FORTS DE L’ORIENTATION EN 3°</vt:lpstr>
      <vt:lpstr>Présentation PowerPoint</vt:lpstr>
      <vt:lpstr>Présentation PowerPoint</vt:lpstr>
      <vt:lpstr>Présentation PowerPoint</vt:lpstr>
      <vt:lpstr>Présentation PowerPoint</vt:lpstr>
      <vt:lpstr>Présentation PowerPoint</vt:lpstr>
      <vt:lpstr>Présentation PowerPoint</vt:lpstr>
      <vt:lpstr>Fiche préparatoire à la saisie</vt:lpstr>
      <vt:lpstr>Présentation PowerPoint</vt:lpstr>
      <vt:lpstr>Présentation PowerPoint</vt:lpstr>
      <vt:lpstr>Présentation PowerPoint</vt:lpstr>
      <vt:lpstr>Présentation PowerPoint</vt:lpstr>
      <vt:lpstr>Présentation PowerPoint</vt:lpstr>
      <vt:lpstr>ENSEIGNEMENTS DE SPÉCIALITÉ</vt:lpstr>
      <vt:lpstr>Présentation PowerPoint</vt:lpstr>
      <vt:lpstr>CAP ou BAC PRO en apprentissage</vt:lpstr>
      <vt:lpstr>L’apprentissage</vt:lpstr>
      <vt:lpstr>Les familles de  métiers</vt:lpstr>
      <vt:lpstr>Présentation PowerPoint</vt:lpstr>
      <vt:lpstr>Présentation PowerPoint</vt:lpstr>
      <vt:lpstr>Les CFA</vt:lpstr>
      <vt:lpstr>Les lycées  professionnels dans l’Ain</vt:lpstr>
      <vt:lpstr>DIPLÔMES – CERTIFICATIONS – ATTESTATIONS       </vt:lpstr>
      <vt:lpstr>Présentation PowerPoint</vt:lpstr>
      <vt:lpstr>Présentation PowerPoint</vt:lpstr>
      <vt:lpstr>Présentation PowerPoint</vt:lpstr>
      <vt:lpstr>Présentation PowerPoint</vt:lpstr>
      <vt:lpstr>Ressources</vt:lpstr>
      <vt:lpstr>Calendrier des épreuves du DNB session 2026</vt:lpstr>
      <vt:lpstr> Questions ?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Réunion de présentation de l’orientation en 3°</dc:title>
  <dc:creator>M&amp;N's</dc:creator>
  <cp:lastModifiedBy>M&amp;N's</cp:lastModifiedBy>
  <cp:revision>45</cp:revision>
  <dcterms:created xsi:type="dcterms:W3CDTF">2025-10-30T15:28:25Z</dcterms:created>
  <dcterms:modified xsi:type="dcterms:W3CDTF">2025-11-09T15:09:16Z</dcterms:modified>
</cp:coreProperties>
</file>